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0"/>
  </p:notesMasterIdLst>
  <p:handoutMasterIdLst>
    <p:handoutMasterId r:id="rId21"/>
  </p:handoutMasterIdLst>
  <p:sldIdLst>
    <p:sldId id="256" r:id="rId2"/>
    <p:sldId id="257" r:id="rId3"/>
    <p:sldId id="262" r:id="rId4"/>
    <p:sldId id="263" r:id="rId5"/>
    <p:sldId id="264" r:id="rId6"/>
    <p:sldId id="274" r:id="rId7"/>
    <p:sldId id="275" r:id="rId8"/>
    <p:sldId id="276" r:id="rId9"/>
    <p:sldId id="280" r:id="rId10"/>
    <p:sldId id="281" r:id="rId11"/>
    <p:sldId id="282" r:id="rId12"/>
    <p:sldId id="271" r:id="rId13"/>
    <p:sldId id="277" r:id="rId14"/>
    <p:sldId id="272" r:id="rId15"/>
    <p:sldId id="283" r:id="rId16"/>
    <p:sldId id="278" r:id="rId17"/>
    <p:sldId id="267" r:id="rId18"/>
    <p:sldId id="270" r:id="rId19"/>
  </p:sldIdLst>
  <p:sldSz cx="12192000" cy="6858000"/>
  <p:notesSz cx="6881813" cy="10002838"/>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Stijl, gemiddeld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Stijl, gemiddeld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p:scale>
          <a:sx n="106" d="100"/>
          <a:sy n="106" d="100"/>
        </p:scale>
        <p:origin x="-90" y="-22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82913" cy="501650"/>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sz="quarter" idx="1"/>
          </p:nvPr>
        </p:nvSpPr>
        <p:spPr>
          <a:xfrm>
            <a:off x="3897313" y="0"/>
            <a:ext cx="2982912" cy="501650"/>
          </a:xfrm>
          <a:prstGeom prst="rect">
            <a:avLst/>
          </a:prstGeom>
        </p:spPr>
        <p:txBody>
          <a:bodyPr vert="horz" lIns="91440" tIns="45720" rIns="91440" bIns="45720" rtlCol="0"/>
          <a:lstStyle>
            <a:lvl1pPr algn="r">
              <a:defRPr sz="1200"/>
            </a:lvl1pPr>
          </a:lstStyle>
          <a:p>
            <a:fld id="{2E473BF7-2435-4730-96D2-654642C6CD45}" type="datetimeFigureOut">
              <a:rPr lang="nl-NL" smtClean="0"/>
              <a:t>15-5-2017</a:t>
            </a:fld>
            <a:endParaRPr lang="nl-NL"/>
          </a:p>
        </p:txBody>
      </p:sp>
      <p:sp>
        <p:nvSpPr>
          <p:cNvPr id="4" name="Tijdelijke aanduiding voor voettekst 3"/>
          <p:cNvSpPr>
            <a:spLocks noGrp="1"/>
          </p:cNvSpPr>
          <p:nvPr>
            <p:ph type="ftr" sz="quarter" idx="2"/>
          </p:nvPr>
        </p:nvSpPr>
        <p:spPr>
          <a:xfrm>
            <a:off x="0" y="9501188"/>
            <a:ext cx="2982913" cy="501650"/>
          </a:xfrm>
          <a:prstGeom prst="rect">
            <a:avLst/>
          </a:prstGeom>
        </p:spPr>
        <p:txBody>
          <a:bodyPr vert="horz" lIns="91440" tIns="45720" rIns="91440" bIns="45720" rtlCol="0" anchor="b"/>
          <a:lstStyle>
            <a:lvl1pPr algn="l">
              <a:defRPr sz="1200"/>
            </a:lvl1pPr>
          </a:lstStyle>
          <a:p>
            <a:endParaRPr lang="nl-NL"/>
          </a:p>
        </p:txBody>
      </p:sp>
      <p:sp>
        <p:nvSpPr>
          <p:cNvPr id="5" name="Tijdelijke aanduiding voor dianummer 4"/>
          <p:cNvSpPr>
            <a:spLocks noGrp="1"/>
          </p:cNvSpPr>
          <p:nvPr>
            <p:ph type="sldNum" sz="quarter" idx="3"/>
          </p:nvPr>
        </p:nvSpPr>
        <p:spPr>
          <a:xfrm>
            <a:off x="3897313" y="9501188"/>
            <a:ext cx="2982912" cy="501650"/>
          </a:xfrm>
          <a:prstGeom prst="rect">
            <a:avLst/>
          </a:prstGeom>
        </p:spPr>
        <p:txBody>
          <a:bodyPr vert="horz" lIns="91440" tIns="45720" rIns="91440" bIns="45720" rtlCol="0" anchor="b"/>
          <a:lstStyle>
            <a:lvl1pPr algn="r">
              <a:defRPr sz="1200"/>
            </a:lvl1pPr>
          </a:lstStyle>
          <a:p>
            <a:fld id="{1788B281-1D27-497E-A89F-0E888444B52F}" type="slidenum">
              <a:rPr lang="nl-NL" smtClean="0"/>
              <a:t>‹nr.›</a:t>
            </a:fld>
            <a:endParaRPr lang="nl-NL"/>
          </a:p>
        </p:txBody>
      </p:sp>
    </p:spTree>
    <p:extLst>
      <p:ext uri="{BB962C8B-B14F-4D97-AF65-F5344CB8AC3E}">
        <p14:creationId xmlns:p14="http://schemas.microsoft.com/office/powerpoint/2010/main" val="5778299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82913" cy="501650"/>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97313" y="0"/>
            <a:ext cx="2982912" cy="501650"/>
          </a:xfrm>
          <a:prstGeom prst="rect">
            <a:avLst/>
          </a:prstGeom>
        </p:spPr>
        <p:txBody>
          <a:bodyPr vert="horz" lIns="91440" tIns="45720" rIns="91440" bIns="45720" rtlCol="0"/>
          <a:lstStyle>
            <a:lvl1pPr algn="r">
              <a:defRPr sz="1200"/>
            </a:lvl1pPr>
          </a:lstStyle>
          <a:p>
            <a:fld id="{7FB12EC1-6723-4AB9-A755-2D3E1D26A2BC}" type="datetimeFigureOut">
              <a:rPr lang="nl-NL" smtClean="0"/>
              <a:t>15-5-2017</a:t>
            </a:fld>
            <a:endParaRPr lang="nl-NL"/>
          </a:p>
        </p:txBody>
      </p:sp>
      <p:sp>
        <p:nvSpPr>
          <p:cNvPr id="4" name="Tijdelijke aanduiding voor dia-afbeelding 3"/>
          <p:cNvSpPr>
            <a:spLocks noGrp="1" noRot="1" noChangeAspect="1"/>
          </p:cNvSpPr>
          <p:nvPr>
            <p:ph type="sldImg" idx="2"/>
          </p:nvPr>
        </p:nvSpPr>
        <p:spPr>
          <a:xfrm>
            <a:off x="442913" y="1250950"/>
            <a:ext cx="5997575" cy="3375025"/>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8975" y="4813300"/>
            <a:ext cx="5505450" cy="3938588"/>
          </a:xfrm>
          <a:prstGeom prst="rect">
            <a:avLst/>
          </a:prstGeom>
        </p:spPr>
        <p:txBody>
          <a:bodyPr vert="horz" lIns="91440" tIns="45720" rIns="91440" bIns="45720" rtlCol="0"/>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6" name="Tijdelijke aanduiding voor voettekst 5"/>
          <p:cNvSpPr>
            <a:spLocks noGrp="1"/>
          </p:cNvSpPr>
          <p:nvPr>
            <p:ph type="ftr" sz="quarter" idx="4"/>
          </p:nvPr>
        </p:nvSpPr>
        <p:spPr>
          <a:xfrm>
            <a:off x="0" y="9501188"/>
            <a:ext cx="2982913" cy="501650"/>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97313" y="9501188"/>
            <a:ext cx="2982912" cy="501650"/>
          </a:xfrm>
          <a:prstGeom prst="rect">
            <a:avLst/>
          </a:prstGeom>
        </p:spPr>
        <p:txBody>
          <a:bodyPr vert="horz" lIns="91440" tIns="45720" rIns="91440" bIns="45720" rtlCol="0" anchor="b"/>
          <a:lstStyle>
            <a:lvl1pPr algn="r">
              <a:defRPr sz="1200"/>
            </a:lvl1pPr>
          </a:lstStyle>
          <a:p>
            <a:fld id="{F197EF4E-491E-4020-8E6D-C1024D965D32}" type="slidenum">
              <a:rPr lang="nl-NL" smtClean="0"/>
              <a:t>‹nr.›</a:t>
            </a:fld>
            <a:endParaRPr lang="nl-NL"/>
          </a:p>
        </p:txBody>
      </p:sp>
    </p:spTree>
    <p:extLst>
      <p:ext uri="{BB962C8B-B14F-4D97-AF65-F5344CB8AC3E}">
        <p14:creationId xmlns:p14="http://schemas.microsoft.com/office/powerpoint/2010/main" val="36389479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F197EF4E-491E-4020-8E6D-C1024D965D32}" type="slidenum">
              <a:rPr lang="nl-NL" smtClean="0"/>
              <a:t>1</a:t>
            </a:fld>
            <a:endParaRPr lang="nl-NL"/>
          </a:p>
        </p:txBody>
      </p:sp>
    </p:spTree>
    <p:extLst>
      <p:ext uri="{BB962C8B-B14F-4D97-AF65-F5344CB8AC3E}">
        <p14:creationId xmlns:p14="http://schemas.microsoft.com/office/powerpoint/2010/main" val="37057336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F197EF4E-491E-4020-8E6D-C1024D965D32}" type="slidenum">
              <a:rPr lang="nl-NL" smtClean="0">
                <a:solidFill>
                  <a:prstClr val="black"/>
                </a:solidFill>
              </a:rPr>
              <a:pPr/>
              <a:t>11</a:t>
            </a:fld>
            <a:endParaRPr lang="nl-NL">
              <a:solidFill>
                <a:prstClr val="black"/>
              </a:solidFill>
            </a:endParaRPr>
          </a:p>
        </p:txBody>
      </p:sp>
    </p:spTree>
    <p:extLst>
      <p:ext uri="{BB962C8B-B14F-4D97-AF65-F5344CB8AC3E}">
        <p14:creationId xmlns:p14="http://schemas.microsoft.com/office/powerpoint/2010/main" val="17260163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F197EF4E-491E-4020-8E6D-C1024D965D32}" type="slidenum">
              <a:rPr lang="nl-NL" smtClean="0"/>
              <a:t>12</a:t>
            </a:fld>
            <a:endParaRPr lang="nl-NL"/>
          </a:p>
        </p:txBody>
      </p:sp>
    </p:spTree>
    <p:extLst>
      <p:ext uri="{BB962C8B-B14F-4D97-AF65-F5344CB8AC3E}">
        <p14:creationId xmlns:p14="http://schemas.microsoft.com/office/powerpoint/2010/main" val="3765925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F197EF4E-491E-4020-8E6D-C1024D965D32}" type="slidenum">
              <a:rPr lang="nl-NL" smtClean="0">
                <a:solidFill>
                  <a:prstClr val="black"/>
                </a:solidFill>
              </a:rPr>
              <a:pPr/>
              <a:t>13</a:t>
            </a:fld>
            <a:endParaRPr lang="nl-NL">
              <a:solidFill>
                <a:prstClr val="black"/>
              </a:solidFill>
            </a:endParaRPr>
          </a:p>
        </p:txBody>
      </p:sp>
    </p:spTree>
    <p:extLst>
      <p:ext uri="{BB962C8B-B14F-4D97-AF65-F5344CB8AC3E}">
        <p14:creationId xmlns:p14="http://schemas.microsoft.com/office/powerpoint/2010/main" val="28799073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F197EF4E-491E-4020-8E6D-C1024D965D32}" type="slidenum">
              <a:rPr lang="nl-NL" smtClean="0"/>
              <a:t>14</a:t>
            </a:fld>
            <a:endParaRPr lang="nl-NL"/>
          </a:p>
        </p:txBody>
      </p:sp>
    </p:spTree>
    <p:extLst>
      <p:ext uri="{BB962C8B-B14F-4D97-AF65-F5344CB8AC3E}">
        <p14:creationId xmlns:p14="http://schemas.microsoft.com/office/powerpoint/2010/main" val="12493425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F197EF4E-491E-4020-8E6D-C1024D965D32}" type="slidenum">
              <a:rPr lang="nl-NL" smtClean="0">
                <a:solidFill>
                  <a:prstClr val="black"/>
                </a:solidFill>
              </a:rPr>
              <a:pPr/>
              <a:t>15</a:t>
            </a:fld>
            <a:endParaRPr lang="nl-NL">
              <a:solidFill>
                <a:prstClr val="black"/>
              </a:solidFill>
            </a:endParaRPr>
          </a:p>
        </p:txBody>
      </p:sp>
    </p:spTree>
    <p:extLst>
      <p:ext uri="{BB962C8B-B14F-4D97-AF65-F5344CB8AC3E}">
        <p14:creationId xmlns:p14="http://schemas.microsoft.com/office/powerpoint/2010/main" val="12493425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F197EF4E-491E-4020-8E6D-C1024D965D32}" type="slidenum">
              <a:rPr lang="nl-NL" smtClean="0">
                <a:solidFill>
                  <a:prstClr val="black"/>
                </a:solidFill>
              </a:rPr>
              <a:pPr/>
              <a:t>16</a:t>
            </a:fld>
            <a:endParaRPr lang="nl-NL">
              <a:solidFill>
                <a:prstClr val="black"/>
              </a:solidFill>
            </a:endParaRPr>
          </a:p>
        </p:txBody>
      </p:sp>
    </p:spTree>
    <p:extLst>
      <p:ext uri="{BB962C8B-B14F-4D97-AF65-F5344CB8AC3E}">
        <p14:creationId xmlns:p14="http://schemas.microsoft.com/office/powerpoint/2010/main" val="90074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F197EF4E-491E-4020-8E6D-C1024D965D32}" type="slidenum">
              <a:rPr lang="nl-NL" smtClean="0"/>
              <a:t>17</a:t>
            </a:fld>
            <a:endParaRPr lang="nl-NL"/>
          </a:p>
        </p:txBody>
      </p:sp>
    </p:spTree>
    <p:extLst>
      <p:ext uri="{BB962C8B-B14F-4D97-AF65-F5344CB8AC3E}">
        <p14:creationId xmlns:p14="http://schemas.microsoft.com/office/powerpoint/2010/main" val="33321724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F197EF4E-491E-4020-8E6D-C1024D965D32}" type="slidenum">
              <a:rPr lang="nl-NL" smtClean="0"/>
              <a:t>2</a:t>
            </a:fld>
            <a:endParaRPr lang="nl-NL"/>
          </a:p>
        </p:txBody>
      </p:sp>
    </p:spTree>
    <p:extLst>
      <p:ext uri="{BB962C8B-B14F-4D97-AF65-F5344CB8AC3E}">
        <p14:creationId xmlns:p14="http://schemas.microsoft.com/office/powerpoint/2010/main" val="21927147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F197EF4E-491E-4020-8E6D-C1024D965D32}" type="slidenum">
              <a:rPr lang="nl-NL" smtClean="0"/>
              <a:t>4</a:t>
            </a:fld>
            <a:endParaRPr lang="nl-NL"/>
          </a:p>
        </p:txBody>
      </p:sp>
    </p:spTree>
    <p:extLst>
      <p:ext uri="{BB962C8B-B14F-4D97-AF65-F5344CB8AC3E}">
        <p14:creationId xmlns:p14="http://schemas.microsoft.com/office/powerpoint/2010/main" val="42466973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F197EF4E-491E-4020-8E6D-C1024D965D32}" type="slidenum">
              <a:rPr lang="nl-NL" smtClean="0"/>
              <a:t>5</a:t>
            </a:fld>
            <a:endParaRPr lang="nl-NL"/>
          </a:p>
        </p:txBody>
      </p:sp>
    </p:spTree>
    <p:extLst>
      <p:ext uri="{BB962C8B-B14F-4D97-AF65-F5344CB8AC3E}">
        <p14:creationId xmlns:p14="http://schemas.microsoft.com/office/powerpoint/2010/main" val="26414400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F197EF4E-491E-4020-8E6D-C1024D965D32}" type="slidenum">
              <a:rPr lang="nl-NL" smtClean="0">
                <a:solidFill>
                  <a:prstClr val="black"/>
                </a:solidFill>
              </a:rPr>
              <a:pPr/>
              <a:t>6</a:t>
            </a:fld>
            <a:endParaRPr lang="nl-NL">
              <a:solidFill>
                <a:prstClr val="black"/>
              </a:solidFill>
            </a:endParaRPr>
          </a:p>
        </p:txBody>
      </p:sp>
    </p:spTree>
    <p:extLst>
      <p:ext uri="{BB962C8B-B14F-4D97-AF65-F5344CB8AC3E}">
        <p14:creationId xmlns:p14="http://schemas.microsoft.com/office/powerpoint/2010/main" val="25059886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F197EF4E-491E-4020-8E6D-C1024D965D32}" type="slidenum">
              <a:rPr lang="nl-NL" smtClean="0">
                <a:solidFill>
                  <a:prstClr val="black"/>
                </a:solidFill>
              </a:rPr>
              <a:pPr/>
              <a:t>7</a:t>
            </a:fld>
            <a:endParaRPr lang="nl-NL">
              <a:solidFill>
                <a:prstClr val="black"/>
              </a:solidFill>
            </a:endParaRPr>
          </a:p>
        </p:txBody>
      </p:sp>
    </p:spTree>
    <p:extLst>
      <p:ext uri="{BB962C8B-B14F-4D97-AF65-F5344CB8AC3E}">
        <p14:creationId xmlns:p14="http://schemas.microsoft.com/office/powerpoint/2010/main" val="1094565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F197EF4E-491E-4020-8E6D-C1024D965D32}" type="slidenum">
              <a:rPr lang="nl-NL" smtClean="0">
                <a:solidFill>
                  <a:prstClr val="black"/>
                </a:solidFill>
              </a:rPr>
              <a:pPr/>
              <a:t>8</a:t>
            </a:fld>
            <a:endParaRPr lang="nl-NL">
              <a:solidFill>
                <a:prstClr val="black"/>
              </a:solidFill>
            </a:endParaRPr>
          </a:p>
        </p:txBody>
      </p:sp>
    </p:spTree>
    <p:extLst>
      <p:ext uri="{BB962C8B-B14F-4D97-AF65-F5344CB8AC3E}">
        <p14:creationId xmlns:p14="http://schemas.microsoft.com/office/powerpoint/2010/main" val="33251839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F197EF4E-491E-4020-8E6D-C1024D965D32}" type="slidenum">
              <a:rPr lang="nl-NL" smtClean="0">
                <a:solidFill>
                  <a:prstClr val="black"/>
                </a:solidFill>
              </a:rPr>
              <a:pPr/>
              <a:t>9</a:t>
            </a:fld>
            <a:endParaRPr lang="nl-NL">
              <a:solidFill>
                <a:prstClr val="black"/>
              </a:solidFill>
            </a:endParaRPr>
          </a:p>
        </p:txBody>
      </p:sp>
    </p:spTree>
    <p:extLst>
      <p:ext uri="{BB962C8B-B14F-4D97-AF65-F5344CB8AC3E}">
        <p14:creationId xmlns:p14="http://schemas.microsoft.com/office/powerpoint/2010/main" val="17260163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F197EF4E-491E-4020-8E6D-C1024D965D32}" type="slidenum">
              <a:rPr lang="nl-NL" smtClean="0">
                <a:solidFill>
                  <a:prstClr val="black"/>
                </a:solidFill>
              </a:rPr>
              <a:pPr/>
              <a:t>10</a:t>
            </a:fld>
            <a:endParaRPr lang="nl-NL">
              <a:solidFill>
                <a:prstClr val="black"/>
              </a:solidFill>
            </a:endParaRPr>
          </a:p>
        </p:txBody>
      </p:sp>
    </p:spTree>
    <p:extLst>
      <p:ext uri="{BB962C8B-B14F-4D97-AF65-F5344CB8AC3E}">
        <p14:creationId xmlns:p14="http://schemas.microsoft.com/office/powerpoint/2010/main" val="17260163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nl-NL" smtClean="0"/>
              <a:t>Klik om de stijl te bewerken</a:t>
            </a:r>
            <a:endParaRPr lang="nl-NL"/>
          </a:p>
        </p:txBody>
      </p:sp>
      <p:sp>
        <p:nvSpPr>
          <p:cNvPr id="3" name="Ond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smtClean="0"/>
              <a:t>Klik om de ondertitelstijl van het model te bewerken</a:t>
            </a:r>
            <a:endParaRPr lang="nl-NL"/>
          </a:p>
        </p:txBody>
      </p:sp>
      <p:sp>
        <p:nvSpPr>
          <p:cNvPr id="4" name="Tijdelijke aanduiding voor datum 3"/>
          <p:cNvSpPr>
            <a:spLocks noGrp="1"/>
          </p:cNvSpPr>
          <p:nvPr>
            <p:ph type="dt" sz="half" idx="10"/>
          </p:nvPr>
        </p:nvSpPr>
        <p:spPr/>
        <p:txBody>
          <a:bodyPr/>
          <a:lstStyle/>
          <a:p>
            <a:fld id="{E19F1392-F30C-4E95-A72E-3D033B875508}" type="datetime1">
              <a:rPr lang="nl-NL" smtClean="0"/>
              <a:t>15-5-2017</a:t>
            </a:fld>
            <a:endParaRPr lang="nl-NL"/>
          </a:p>
        </p:txBody>
      </p:sp>
      <p:sp>
        <p:nvSpPr>
          <p:cNvPr id="5" name="Tijdelijke aanduiding voor voettekst 4"/>
          <p:cNvSpPr>
            <a:spLocks noGrp="1"/>
          </p:cNvSpPr>
          <p:nvPr>
            <p:ph type="ftr" sz="quarter" idx="11"/>
          </p:nvPr>
        </p:nvSpPr>
        <p:spPr/>
        <p:txBody>
          <a:bodyPr/>
          <a:lstStyle/>
          <a:p>
            <a:r>
              <a:rPr lang="nl-NL" smtClean="0"/>
              <a:t>Privacy Congres politie 6 april 2017</a:t>
            </a:r>
            <a:endParaRPr lang="nl-NL"/>
          </a:p>
        </p:txBody>
      </p:sp>
      <p:sp>
        <p:nvSpPr>
          <p:cNvPr id="6" name="Tijdelijke aanduiding voor dianummer 5"/>
          <p:cNvSpPr>
            <a:spLocks noGrp="1"/>
          </p:cNvSpPr>
          <p:nvPr>
            <p:ph type="sldNum" sz="quarter" idx="12"/>
          </p:nvPr>
        </p:nvSpPr>
        <p:spPr/>
        <p:txBody>
          <a:bodyPr/>
          <a:lstStyle/>
          <a:p>
            <a:fld id="{5130DDCD-DF17-4CD5-9B48-B6036B0A6B61}" type="slidenum">
              <a:rPr lang="nl-NL" smtClean="0"/>
              <a:t>‹nr.›</a:t>
            </a:fld>
            <a:endParaRPr lang="nl-NL"/>
          </a:p>
        </p:txBody>
      </p:sp>
    </p:spTree>
    <p:extLst>
      <p:ext uri="{BB962C8B-B14F-4D97-AF65-F5344CB8AC3E}">
        <p14:creationId xmlns:p14="http://schemas.microsoft.com/office/powerpoint/2010/main" val="17936208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42296F07-08A8-4B57-9E7A-C15172E8FF3A}" type="datetime1">
              <a:rPr lang="nl-NL" smtClean="0"/>
              <a:t>15-5-2017</a:t>
            </a:fld>
            <a:endParaRPr lang="nl-NL"/>
          </a:p>
        </p:txBody>
      </p:sp>
      <p:sp>
        <p:nvSpPr>
          <p:cNvPr id="5" name="Tijdelijke aanduiding voor voettekst 4"/>
          <p:cNvSpPr>
            <a:spLocks noGrp="1"/>
          </p:cNvSpPr>
          <p:nvPr>
            <p:ph type="ftr" sz="quarter" idx="11"/>
          </p:nvPr>
        </p:nvSpPr>
        <p:spPr/>
        <p:txBody>
          <a:bodyPr/>
          <a:lstStyle/>
          <a:p>
            <a:r>
              <a:rPr lang="nl-NL" smtClean="0"/>
              <a:t>Privacy Congres politie 6 april 2017</a:t>
            </a:r>
            <a:endParaRPr lang="nl-NL"/>
          </a:p>
        </p:txBody>
      </p:sp>
      <p:sp>
        <p:nvSpPr>
          <p:cNvPr id="6" name="Tijdelijke aanduiding voor dianummer 5"/>
          <p:cNvSpPr>
            <a:spLocks noGrp="1"/>
          </p:cNvSpPr>
          <p:nvPr>
            <p:ph type="sldNum" sz="quarter" idx="12"/>
          </p:nvPr>
        </p:nvSpPr>
        <p:spPr/>
        <p:txBody>
          <a:bodyPr/>
          <a:lstStyle/>
          <a:p>
            <a:fld id="{5130DDCD-DF17-4CD5-9B48-B6036B0A6B61}" type="slidenum">
              <a:rPr lang="nl-NL" smtClean="0"/>
              <a:t>‹nr.›</a:t>
            </a:fld>
            <a:endParaRPr lang="nl-NL"/>
          </a:p>
        </p:txBody>
      </p:sp>
    </p:spTree>
    <p:extLst>
      <p:ext uri="{BB962C8B-B14F-4D97-AF65-F5344CB8AC3E}">
        <p14:creationId xmlns:p14="http://schemas.microsoft.com/office/powerpoint/2010/main" val="2941069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8724900" y="365125"/>
            <a:ext cx="2628900" cy="5811838"/>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838200" y="365125"/>
            <a:ext cx="7734300" cy="5811838"/>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ABA2CE09-9409-4783-B733-4CB5E7B1F981}" type="datetime1">
              <a:rPr lang="nl-NL" smtClean="0"/>
              <a:t>15-5-2017</a:t>
            </a:fld>
            <a:endParaRPr lang="nl-NL"/>
          </a:p>
        </p:txBody>
      </p:sp>
      <p:sp>
        <p:nvSpPr>
          <p:cNvPr id="5" name="Tijdelijke aanduiding voor voettekst 4"/>
          <p:cNvSpPr>
            <a:spLocks noGrp="1"/>
          </p:cNvSpPr>
          <p:nvPr>
            <p:ph type="ftr" sz="quarter" idx="11"/>
          </p:nvPr>
        </p:nvSpPr>
        <p:spPr/>
        <p:txBody>
          <a:bodyPr/>
          <a:lstStyle/>
          <a:p>
            <a:r>
              <a:rPr lang="nl-NL" smtClean="0"/>
              <a:t>Privacy Congres politie 6 april 2017</a:t>
            </a:r>
            <a:endParaRPr lang="nl-NL"/>
          </a:p>
        </p:txBody>
      </p:sp>
      <p:sp>
        <p:nvSpPr>
          <p:cNvPr id="6" name="Tijdelijke aanduiding voor dianummer 5"/>
          <p:cNvSpPr>
            <a:spLocks noGrp="1"/>
          </p:cNvSpPr>
          <p:nvPr>
            <p:ph type="sldNum" sz="quarter" idx="12"/>
          </p:nvPr>
        </p:nvSpPr>
        <p:spPr/>
        <p:txBody>
          <a:bodyPr/>
          <a:lstStyle/>
          <a:p>
            <a:fld id="{5130DDCD-DF17-4CD5-9B48-B6036B0A6B61}" type="slidenum">
              <a:rPr lang="nl-NL" smtClean="0"/>
              <a:t>‹nr.›</a:t>
            </a:fld>
            <a:endParaRPr lang="nl-NL"/>
          </a:p>
        </p:txBody>
      </p:sp>
    </p:spTree>
    <p:extLst>
      <p:ext uri="{BB962C8B-B14F-4D97-AF65-F5344CB8AC3E}">
        <p14:creationId xmlns:p14="http://schemas.microsoft.com/office/powerpoint/2010/main" val="8502361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09E13F08-C9BC-4B91-B5E2-9D6A027BF6CA}" type="datetime1">
              <a:rPr lang="nl-NL" smtClean="0"/>
              <a:t>15-5-2017</a:t>
            </a:fld>
            <a:endParaRPr lang="nl-NL"/>
          </a:p>
        </p:txBody>
      </p:sp>
      <p:sp>
        <p:nvSpPr>
          <p:cNvPr id="5" name="Tijdelijke aanduiding voor voettekst 4"/>
          <p:cNvSpPr>
            <a:spLocks noGrp="1"/>
          </p:cNvSpPr>
          <p:nvPr>
            <p:ph type="ftr" sz="quarter" idx="11"/>
          </p:nvPr>
        </p:nvSpPr>
        <p:spPr/>
        <p:txBody>
          <a:bodyPr/>
          <a:lstStyle/>
          <a:p>
            <a:r>
              <a:rPr lang="nl-NL" smtClean="0"/>
              <a:t>Privacy Congres politie 6 april 2017</a:t>
            </a:r>
            <a:endParaRPr lang="nl-NL"/>
          </a:p>
        </p:txBody>
      </p:sp>
      <p:sp>
        <p:nvSpPr>
          <p:cNvPr id="6" name="Tijdelijke aanduiding voor dianummer 5"/>
          <p:cNvSpPr>
            <a:spLocks noGrp="1"/>
          </p:cNvSpPr>
          <p:nvPr>
            <p:ph type="sldNum" sz="quarter" idx="12"/>
          </p:nvPr>
        </p:nvSpPr>
        <p:spPr/>
        <p:txBody>
          <a:bodyPr/>
          <a:lstStyle/>
          <a:p>
            <a:fld id="{5130DDCD-DF17-4CD5-9B48-B6036B0A6B61}" type="slidenum">
              <a:rPr lang="nl-NL" smtClean="0"/>
              <a:t>‹nr.›</a:t>
            </a:fld>
            <a:endParaRPr lang="nl-NL"/>
          </a:p>
        </p:txBody>
      </p:sp>
    </p:spTree>
    <p:extLst>
      <p:ext uri="{BB962C8B-B14F-4D97-AF65-F5344CB8AC3E}">
        <p14:creationId xmlns:p14="http://schemas.microsoft.com/office/powerpoint/2010/main" val="32409551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nl-NL" smtClean="0"/>
              <a:t>Klik om de stijl te bewerken</a:t>
            </a:r>
            <a:endParaRPr lang="nl-NL"/>
          </a:p>
        </p:txBody>
      </p:sp>
      <p:sp>
        <p:nvSpPr>
          <p:cNvPr id="3" name="Tijdelijke aanduiding voor teks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55A5798F-BA65-4E4D-9DDA-51C0D45A24C9}" type="datetime1">
              <a:rPr lang="nl-NL" smtClean="0"/>
              <a:t>15-5-2017</a:t>
            </a:fld>
            <a:endParaRPr lang="nl-NL"/>
          </a:p>
        </p:txBody>
      </p:sp>
      <p:sp>
        <p:nvSpPr>
          <p:cNvPr id="5" name="Tijdelijke aanduiding voor voettekst 4"/>
          <p:cNvSpPr>
            <a:spLocks noGrp="1"/>
          </p:cNvSpPr>
          <p:nvPr>
            <p:ph type="ftr" sz="quarter" idx="11"/>
          </p:nvPr>
        </p:nvSpPr>
        <p:spPr/>
        <p:txBody>
          <a:bodyPr/>
          <a:lstStyle/>
          <a:p>
            <a:r>
              <a:rPr lang="nl-NL" smtClean="0"/>
              <a:t>Privacy Congres politie 6 april 2017</a:t>
            </a:r>
            <a:endParaRPr lang="nl-NL"/>
          </a:p>
        </p:txBody>
      </p:sp>
      <p:sp>
        <p:nvSpPr>
          <p:cNvPr id="6" name="Tijdelijke aanduiding voor dianummer 5"/>
          <p:cNvSpPr>
            <a:spLocks noGrp="1"/>
          </p:cNvSpPr>
          <p:nvPr>
            <p:ph type="sldNum" sz="quarter" idx="12"/>
          </p:nvPr>
        </p:nvSpPr>
        <p:spPr/>
        <p:txBody>
          <a:bodyPr/>
          <a:lstStyle/>
          <a:p>
            <a:fld id="{5130DDCD-DF17-4CD5-9B48-B6036B0A6B61}" type="slidenum">
              <a:rPr lang="nl-NL" smtClean="0"/>
              <a:t>‹nr.›</a:t>
            </a:fld>
            <a:endParaRPr lang="nl-NL"/>
          </a:p>
        </p:txBody>
      </p:sp>
    </p:spTree>
    <p:extLst>
      <p:ext uri="{BB962C8B-B14F-4D97-AF65-F5344CB8AC3E}">
        <p14:creationId xmlns:p14="http://schemas.microsoft.com/office/powerpoint/2010/main" val="1324037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838200" y="1825625"/>
            <a:ext cx="5181600" cy="4351338"/>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6172200" y="1825625"/>
            <a:ext cx="5181600" cy="4351338"/>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CE0A10DD-4AB4-49A7-A012-4F503501A9A5}" type="datetime1">
              <a:rPr lang="nl-NL" smtClean="0"/>
              <a:t>15-5-2017</a:t>
            </a:fld>
            <a:endParaRPr lang="nl-NL"/>
          </a:p>
        </p:txBody>
      </p:sp>
      <p:sp>
        <p:nvSpPr>
          <p:cNvPr id="6" name="Tijdelijke aanduiding voor voettekst 5"/>
          <p:cNvSpPr>
            <a:spLocks noGrp="1"/>
          </p:cNvSpPr>
          <p:nvPr>
            <p:ph type="ftr" sz="quarter" idx="11"/>
          </p:nvPr>
        </p:nvSpPr>
        <p:spPr/>
        <p:txBody>
          <a:bodyPr/>
          <a:lstStyle/>
          <a:p>
            <a:r>
              <a:rPr lang="nl-NL" smtClean="0"/>
              <a:t>Privacy Congres politie 6 april 2017</a:t>
            </a:r>
            <a:endParaRPr lang="nl-NL"/>
          </a:p>
        </p:txBody>
      </p:sp>
      <p:sp>
        <p:nvSpPr>
          <p:cNvPr id="7" name="Tijdelijke aanduiding voor dianummer 6"/>
          <p:cNvSpPr>
            <a:spLocks noGrp="1"/>
          </p:cNvSpPr>
          <p:nvPr>
            <p:ph type="sldNum" sz="quarter" idx="12"/>
          </p:nvPr>
        </p:nvSpPr>
        <p:spPr/>
        <p:txBody>
          <a:bodyPr/>
          <a:lstStyle/>
          <a:p>
            <a:fld id="{5130DDCD-DF17-4CD5-9B48-B6036B0A6B61}" type="slidenum">
              <a:rPr lang="nl-NL" smtClean="0"/>
              <a:t>‹nr.›</a:t>
            </a:fld>
            <a:endParaRPr lang="nl-NL"/>
          </a:p>
        </p:txBody>
      </p:sp>
    </p:spTree>
    <p:extLst>
      <p:ext uri="{BB962C8B-B14F-4D97-AF65-F5344CB8AC3E}">
        <p14:creationId xmlns:p14="http://schemas.microsoft.com/office/powerpoint/2010/main" val="1301184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nl-NL" smtClean="0"/>
              <a:t>Klik om de stijl te bewerken</a:t>
            </a:r>
            <a:endParaRPr lang="nl-NL"/>
          </a:p>
        </p:txBody>
      </p:sp>
      <p:sp>
        <p:nvSpPr>
          <p:cNvPr id="3" name="Tijdelijke aanduiding voor teks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839788" y="2505075"/>
            <a:ext cx="5157787" cy="3684588"/>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6172200" y="2505075"/>
            <a:ext cx="5183188" cy="3684588"/>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17B62B31-0841-42BD-A87E-275AC59EC259}" type="datetime1">
              <a:rPr lang="nl-NL" smtClean="0"/>
              <a:t>15-5-2017</a:t>
            </a:fld>
            <a:endParaRPr lang="nl-NL"/>
          </a:p>
        </p:txBody>
      </p:sp>
      <p:sp>
        <p:nvSpPr>
          <p:cNvPr id="8" name="Tijdelijke aanduiding voor voettekst 7"/>
          <p:cNvSpPr>
            <a:spLocks noGrp="1"/>
          </p:cNvSpPr>
          <p:nvPr>
            <p:ph type="ftr" sz="quarter" idx="11"/>
          </p:nvPr>
        </p:nvSpPr>
        <p:spPr/>
        <p:txBody>
          <a:bodyPr/>
          <a:lstStyle/>
          <a:p>
            <a:r>
              <a:rPr lang="nl-NL" smtClean="0"/>
              <a:t>Privacy Congres politie 6 april 2017</a:t>
            </a:r>
            <a:endParaRPr lang="nl-NL"/>
          </a:p>
        </p:txBody>
      </p:sp>
      <p:sp>
        <p:nvSpPr>
          <p:cNvPr id="9" name="Tijdelijke aanduiding voor dianummer 8"/>
          <p:cNvSpPr>
            <a:spLocks noGrp="1"/>
          </p:cNvSpPr>
          <p:nvPr>
            <p:ph type="sldNum" sz="quarter" idx="12"/>
          </p:nvPr>
        </p:nvSpPr>
        <p:spPr/>
        <p:txBody>
          <a:bodyPr/>
          <a:lstStyle/>
          <a:p>
            <a:fld id="{5130DDCD-DF17-4CD5-9B48-B6036B0A6B61}" type="slidenum">
              <a:rPr lang="nl-NL" smtClean="0"/>
              <a:t>‹nr.›</a:t>
            </a:fld>
            <a:endParaRPr lang="nl-NL"/>
          </a:p>
        </p:txBody>
      </p:sp>
    </p:spTree>
    <p:extLst>
      <p:ext uri="{BB962C8B-B14F-4D97-AF65-F5344CB8AC3E}">
        <p14:creationId xmlns:p14="http://schemas.microsoft.com/office/powerpoint/2010/main" val="26890808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CDCD8A89-DDCE-48C2-9932-21DCB10E30CB}" type="datetime1">
              <a:rPr lang="nl-NL" smtClean="0"/>
              <a:t>15-5-2017</a:t>
            </a:fld>
            <a:endParaRPr lang="nl-NL"/>
          </a:p>
        </p:txBody>
      </p:sp>
      <p:sp>
        <p:nvSpPr>
          <p:cNvPr id="4" name="Tijdelijke aanduiding voor voettekst 3"/>
          <p:cNvSpPr>
            <a:spLocks noGrp="1"/>
          </p:cNvSpPr>
          <p:nvPr>
            <p:ph type="ftr" sz="quarter" idx="11"/>
          </p:nvPr>
        </p:nvSpPr>
        <p:spPr/>
        <p:txBody>
          <a:bodyPr/>
          <a:lstStyle/>
          <a:p>
            <a:r>
              <a:rPr lang="nl-NL" smtClean="0"/>
              <a:t>Privacy Congres politie 6 april 2017</a:t>
            </a:r>
            <a:endParaRPr lang="nl-NL"/>
          </a:p>
        </p:txBody>
      </p:sp>
      <p:sp>
        <p:nvSpPr>
          <p:cNvPr id="5" name="Tijdelijke aanduiding voor dianummer 4"/>
          <p:cNvSpPr>
            <a:spLocks noGrp="1"/>
          </p:cNvSpPr>
          <p:nvPr>
            <p:ph type="sldNum" sz="quarter" idx="12"/>
          </p:nvPr>
        </p:nvSpPr>
        <p:spPr/>
        <p:txBody>
          <a:bodyPr/>
          <a:lstStyle/>
          <a:p>
            <a:fld id="{5130DDCD-DF17-4CD5-9B48-B6036B0A6B61}" type="slidenum">
              <a:rPr lang="nl-NL" smtClean="0"/>
              <a:t>‹nr.›</a:t>
            </a:fld>
            <a:endParaRPr lang="nl-NL"/>
          </a:p>
        </p:txBody>
      </p:sp>
    </p:spTree>
    <p:extLst>
      <p:ext uri="{BB962C8B-B14F-4D97-AF65-F5344CB8AC3E}">
        <p14:creationId xmlns:p14="http://schemas.microsoft.com/office/powerpoint/2010/main" val="5365949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E16C9D47-7016-4DCE-AE32-ED774CA8D84F}" type="datetime1">
              <a:rPr lang="nl-NL" smtClean="0"/>
              <a:t>15-5-2017</a:t>
            </a:fld>
            <a:endParaRPr lang="nl-NL"/>
          </a:p>
        </p:txBody>
      </p:sp>
      <p:sp>
        <p:nvSpPr>
          <p:cNvPr id="3" name="Tijdelijke aanduiding voor voettekst 2"/>
          <p:cNvSpPr>
            <a:spLocks noGrp="1"/>
          </p:cNvSpPr>
          <p:nvPr>
            <p:ph type="ftr" sz="quarter" idx="11"/>
          </p:nvPr>
        </p:nvSpPr>
        <p:spPr/>
        <p:txBody>
          <a:bodyPr/>
          <a:lstStyle/>
          <a:p>
            <a:r>
              <a:rPr lang="nl-NL" smtClean="0"/>
              <a:t>Privacy Congres politie 6 april 2017</a:t>
            </a:r>
            <a:endParaRPr lang="nl-NL"/>
          </a:p>
        </p:txBody>
      </p:sp>
      <p:sp>
        <p:nvSpPr>
          <p:cNvPr id="4" name="Tijdelijke aanduiding voor dianummer 3"/>
          <p:cNvSpPr>
            <a:spLocks noGrp="1"/>
          </p:cNvSpPr>
          <p:nvPr>
            <p:ph type="sldNum" sz="quarter" idx="12"/>
          </p:nvPr>
        </p:nvSpPr>
        <p:spPr/>
        <p:txBody>
          <a:bodyPr/>
          <a:lstStyle/>
          <a:p>
            <a:fld id="{5130DDCD-DF17-4CD5-9B48-B6036B0A6B61}" type="slidenum">
              <a:rPr lang="nl-NL" smtClean="0"/>
              <a:t>‹nr.›</a:t>
            </a:fld>
            <a:endParaRPr lang="nl-NL"/>
          </a:p>
        </p:txBody>
      </p:sp>
    </p:spTree>
    <p:extLst>
      <p:ext uri="{BB962C8B-B14F-4D97-AF65-F5344CB8AC3E}">
        <p14:creationId xmlns:p14="http://schemas.microsoft.com/office/powerpoint/2010/main" val="31474681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smtClean="0"/>
              <a:t>Klik om de stijl te bewerken</a:t>
            </a:r>
            <a:endParaRPr lang="nl-NL"/>
          </a:p>
        </p:txBody>
      </p:sp>
      <p:sp>
        <p:nvSpPr>
          <p:cNvPr id="3" name="Tijdelijke aanduiding voor inhoud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B7063FA0-72F8-494C-9816-1058341D6983}" type="datetime1">
              <a:rPr lang="nl-NL" smtClean="0"/>
              <a:t>15-5-2017</a:t>
            </a:fld>
            <a:endParaRPr lang="nl-NL"/>
          </a:p>
        </p:txBody>
      </p:sp>
      <p:sp>
        <p:nvSpPr>
          <p:cNvPr id="6" name="Tijdelijke aanduiding voor voettekst 5"/>
          <p:cNvSpPr>
            <a:spLocks noGrp="1"/>
          </p:cNvSpPr>
          <p:nvPr>
            <p:ph type="ftr" sz="quarter" idx="11"/>
          </p:nvPr>
        </p:nvSpPr>
        <p:spPr/>
        <p:txBody>
          <a:bodyPr/>
          <a:lstStyle/>
          <a:p>
            <a:r>
              <a:rPr lang="nl-NL" smtClean="0"/>
              <a:t>Privacy Congres politie 6 april 2017</a:t>
            </a:r>
            <a:endParaRPr lang="nl-NL"/>
          </a:p>
        </p:txBody>
      </p:sp>
      <p:sp>
        <p:nvSpPr>
          <p:cNvPr id="7" name="Tijdelijke aanduiding voor dianummer 6"/>
          <p:cNvSpPr>
            <a:spLocks noGrp="1"/>
          </p:cNvSpPr>
          <p:nvPr>
            <p:ph type="sldNum" sz="quarter" idx="12"/>
          </p:nvPr>
        </p:nvSpPr>
        <p:spPr/>
        <p:txBody>
          <a:bodyPr/>
          <a:lstStyle/>
          <a:p>
            <a:fld id="{5130DDCD-DF17-4CD5-9B48-B6036B0A6B61}" type="slidenum">
              <a:rPr lang="nl-NL" smtClean="0"/>
              <a:t>‹nr.›</a:t>
            </a:fld>
            <a:endParaRPr lang="nl-NL"/>
          </a:p>
        </p:txBody>
      </p:sp>
    </p:spTree>
    <p:extLst>
      <p:ext uri="{BB962C8B-B14F-4D97-AF65-F5344CB8AC3E}">
        <p14:creationId xmlns:p14="http://schemas.microsoft.com/office/powerpoint/2010/main" val="40709589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smtClean="0"/>
              <a:t>Klik om de stijl te bewerken</a:t>
            </a:r>
            <a:endParaRPr lang="nl-NL"/>
          </a:p>
        </p:txBody>
      </p:sp>
      <p:sp>
        <p:nvSpPr>
          <p:cNvPr id="3" name="Tijdelijke aanduiding voor afbeelding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0E3D67A3-2C76-4777-BDE7-D60010721DA2}" type="datetime1">
              <a:rPr lang="nl-NL" smtClean="0"/>
              <a:t>15-5-2017</a:t>
            </a:fld>
            <a:endParaRPr lang="nl-NL"/>
          </a:p>
        </p:txBody>
      </p:sp>
      <p:sp>
        <p:nvSpPr>
          <p:cNvPr id="6" name="Tijdelijke aanduiding voor voettekst 5"/>
          <p:cNvSpPr>
            <a:spLocks noGrp="1"/>
          </p:cNvSpPr>
          <p:nvPr>
            <p:ph type="ftr" sz="quarter" idx="11"/>
          </p:nvPr>
        </p:nvSpPr>
        <p:spPr/>
        <p:txBody>
          <a:bodyPr/>
          <a:lstStyle/>
          <a:p>
            <a:r>
              <a:rPr lang="nl-NL" smtClean="0"/>
              <a:t>Privacy Congres politie 6 april 2017</a:t>
            </a:r>
            <a:endParaRPr lang="nl-NL"/>
          </a:p>
        </p:txBody>
      </p:sp>
      <p:sp>
        <p:nvSpPr>
          <p:cNvPr id="7" name="Tijdelijke aanduiding voor dianummer 6"/>
          <p:cNvSpPr>
            <a:spLocks noGrp="1"/>
          </p:cNvSpPr>
          <p:nvPr>
            <p:ph type="sldNum" sz="quarter" idx="12"/>
          </p:nvPr>
        </p:nvSpPr>
        <p:spPr/>
        <p:txBody>
          <a:bodyPr/>
          <a:lstStyle/>
          <a:p>
            <a:fld id="{5130DDCD-DF17-4CD5-9B48-B6036B0A6B61}" type="slidenum">
              <a:rPr lang="nl-NL" smtClean="0"/>
              <a:t>‹nr.›</a:t>
            </a:fld>
            <a:endParaRPr lang="nl-NL"/>
          </a:p>
        </p:txBody>
      </p:sp>
    </p:spTree>
    <p:extLst>
      <p:ext uri="{BB962C8B-B14F-4D97-AF65-F5344CB8AC3E}">
        <p14:creationId xmlns:p14="http://schemas.microsoft.com/office/powerpoint/2010/main" val="17796737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181365-E5D6-4F7F-8251-413B7CF89AAD}" type="datetime1">
              <a:rPr lang="nl-NL" smtClean="0"/>
              <a:t>15-5-2017</a:t>
            </a:fld>
            <a:endParaRPr lang="nl-NL"/>
          </a:p>
        </p:txBody>
      </p:sp>
      <p:sp>
        <p:nvSpPr>
          <p:cNvPr id="5" name="Tijdelijke aanduiding voor voetteks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nl-NL" smtClean="0"/>
              <a:t>Privacy Congres politie 6 april 2017</a:t>
            </a:r>
            <a:endParaRPr lang="nl-NL"/>
          </a:p>
        </p:txBody>
      </p:sp>
      <p:sp>
        <p:nvSpPr>
          <p:cNvPr id="6" name="Tijdelijke aanduiding voor dia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30DDCD-DF17-4CD5-9B48-B6036B0A6B61}" type="slidenum">
              <a:rPr lang="nl-NL" smtClean="0"/>
              <a:t>‹nr.›</a:t>
            </a:fld>
            <a:endParaRPr lang="nl-NL"/>
          </a:p>
        </p:txBody>
      </p:sp>
    </p:spTree>
    <p:extLst>
      <p:ext uri="{BB962C8B-B14F-4D97-AF65-F5344CB8AC3E}">
        <p14:creationId xmlns:p14="http://schemas.microsoft.com/office/powerpoint/2010/main" val="35828562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9.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2.xml"/><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3.xml"/><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4.xml"/><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5.xml"/><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6.xml"/><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3" Type="http://schemas.openxmlformats.org/officeDocument/2006/relationships/hyperlink" Target="mailto:chrisreijmers@outlook.com" TargetMode="External"/><Relationship Id="rId2" Type="http://schemas.openxmlformats.org/officeDocument/2006/relationships/image" Target="../media/image4.jpeg"/><Relationship Id="rId1" Type="http://schemas.openxmlformats.org/officeDocument/2006/relationships/slideLayout" Target="../slideLayouts/slideLayout9.xml"/><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Tijdelijke aanduiding voor afbeelding 7"/>
          <p:cNvPicPr>
            <a:picLocks noGrp="1" noChangeAspect="1"/>
          </p:cNvPicPr>
          <p:nvPr>
            <p:ph type="pic" idx="1"/>
          </p:nvPr>
        </p:nvPicPr>
        <p:blipFill>
          <a:blip r:embed="rId3" cstate="print">
            <a:extLst>
              <a:ext uri="{28A0092B-C50C-407E-A947-70E740481C1C}">
                <a14:useLocalDpi xmlns:a14="http://schemas.microsoft.com/office/drawing/2010/main" val="0"/>
              </a:ext>
            </a:extLst>
          </a:blip>
          <a:srcRect l="606" r="606"/>
          <a:stretch>
            <a:fillRect/>
          </a:stretch>
        </p:blipFill>
        <p:spPr>
          <a:xfrm rot="-5400000">
            <a:off x="-2353961" y="2353959"/>
            <a:ext cx="6858002" cy="2150079"/>
          </a:xfrm>
        </p:spPr>
      </p:pic>
      <p:sp>
        <p:nvSpPr>
          <p:cNvPr id="6" name="Tijdelijke aanduiding voor tekst 5"/>
          <p:cNvSpPr>
            <a:spLocks noGrp="1"/>
          </p:cNvSpPr>
          <p:nvPr>
            <p:ph type="body" sz="half" idx="2"/>
          </p:nvPr>
        </p:nvSpPr>
        <p:spPr>
          <a:xfrm>
            <a:off x="2425959" y="261295"/>
            <a:ext cx="9517225" cy="6361927"/>
          </a:xfrm>
        </p:spPr>
        <p:txBody>
          <a:bodyPr>
            <a:normAutofit/>
          </a:bodyPr>
          <a:lstStyle/>
          <a:p>
            <a:endParaRPr lang="nl-NL" dirty="0" smtClean="0"/>
          </a:p>
          <a:p>
            <a:endParaRPr lang="nl-NL" sz="1400" dirty="0" smtClean="0"/>
          </a:p>
          <a:p>
            <a:endParaRPr lang="nl-NL" sz="1400" dirty="0"/>
          </a:p>
          <a:p>
            <a:endParaRPr lang="nl-NL" sz="1400" dirty="0" smtClean="0"/>
          </a:p>
          <a:p>
            <a:r>
              <a:rPr lang="nl-NL" sz="6000" b="1" dirty="0" smtClean="0"/>
              <a:t>Gegevensbescherming voor webmasters</a:t>
            </a:r>
          </a:p>
          <a:p>
            <a:endParaRPr lang="nl-NL" b="1" dirty="0" smtClean="0"/>
          </a:p>
          <a:p>
            <a:r>
              <a:rPr lang="nl-NL" sz="4800" b="1" i="1" dirty="0" smtClean="0"/>
              <a:t>Nut en noodzaak van een bewerkersovereenkomst</a:t>
            </a:r>
            <a:endParaRPr lang="nl-NL" sz="4800" b="1" i="1" dirty="0"/>
          </a:p>
          <a:p>
            <a:endParaRPr lang="nl-NL" sz="900" dirty="0" smtClean="0"/>
          </a:p>
          <a:p>
            <a:r>
              <a:rPr lang="nl-NL" sz="2000" dirty="0" smtClean="0"/>
              <a:t>mr. C.H.M. Reijmers CIPP/E   </a:t>
            </a:r>
          </a:p>
          <a:p>
            <a:r>
              <a:rPr lang="nl-NL" sz="2000" dirty="0" smtClean="0"/>
              <a:t>JUG010 bijeenkomst 15 mei 2017                                                                               </a:t>
            </a:r>
          </a:p>
          <a:p>
            <a:endParaRPr lang="nl-NL" sz="3600" dirty="0" smtClean="0"/>
          </a:p>
          <a:p>
            <a:endParaRPr lang="nl-NL" sz="4000" dirty="0" smtClean="0"/>
          </a:p>
          <a:p>
            <a:endParaRPr lang="nl-NL" sz="4800" dirty="0"/>
          </a:p>
        </p:txBody>
      </p:sp>
      <p:pic>
        <p:nvPicPr>
          <p:cNvPr id="2" name="Afbeelding 1"/>
          <p:cNvPicPr>
            <a:picLocks noChangeAspect="1"/>
          </p:cNvPicPr>
          <p:nvPr/>
        </p:nvPicPr>
        <p:blipFill>
          <a:blip r:embed="rId4"/>
          <a:stretch>
            <a:fillRect/>
          </a:stretch>
        </p:blipFill>
        <p:spPr>
          <a:xfrm>
            <a:off x="10526744" y="5044546"/>
            <a:ext cx="1353429" cy="1365622"/>
          </a:xfrm>
          <a:prstGeom prst="rect">
            <a:avLst/>
          </a:prstGeom>
        </p:spPr>
      </p:pic>
      <p:sp>
        <p:nvSpPr>
          <p:cNvPr id="3" name="Tijdelijke aanduiding voor voettekst 2"/>
          <p:cNvSpPr>
            <a:spLocks noGrp="1"/>
          </p:cNvSpPr>
          <p:nvPr>
            <p:ph type="ftr" sz="quarter" idx="11"/>
          </p:nvPr>
        </p:nvSpPr>
        <p:spPr/>
        <p:txBody>
          <a:bodyPr/>
          <a:lstStyle/>
          <a:p>
            <a:endParaRPr lang="nl-NL" dirty="0"/>
          </a:p>
        </p:txBody>
      </p:sp>
    </p:spTree>
    <p:extLst>
      <p:ext uri="{BB962C8B-B14F-4D97-AF65-F5344CB8AC3E}">
        <p14:creationId xmlns:p14="http://schemas.microsoft.com/office/powerpoint/2010/main" val="183433197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Tijdelijke aanduiding voor afbeelding 7"/>
          <p:cNvPicPr>
            <a:picLocks noGrp="1" noChangeAspect="1"/>
          </p:cNvPicPr>
          <p:nvPr>
            <p:ph type="pic" idx="1"/>
          </p:nvPr>
        </p:nvPicPr>
        <p:blipFill>
          <a:blip r:embed="rId3" cstate="print">
            <a:extLst>
              <a:ext uri="{28A0092B-C50C-407E-A947-70E740481C1C}">
                <a14:useLocalDpi xmlns:a14="http://schemas.microsoft.com/office/drawing/2010/main" val="0"/>
              </a:ext>
            </a:extLst>
          </a:blip>
          <a:srcRect l="606" r="606"/>
          <a:stretch>
            <a:fillRect/>
          </a:stretch>
        </p:blipFill>
        <p:spPr>
          <a:xfrm rot="-5400000">
            <a:off x="-2349841" y="2349841"/>
            <a:ext cx="6858002" cy="2158315"/>
          </a:xfrm>
        </p:spPr>
      </p:pic>
      <p:sp>
        <p:nvSpPr>
          <p:cNvPr id="6" name="Tijdelijke aanduiding voor tekst 5"/>
          <p:cNvSpPr>
            <a:spLocks noGrp="1"/>
          </p:cNvSpPr>
          <p:nvPr>
            <p:ph type="body" sz="half" idx="2"/>
          </p:nvPr>
        </p:nvSpPr>
        <p:spPr>
          <a:xfrm>
            <a:off x="2425959" y="354561"/>
            <a:ext cx="9517225" cy="6148873"/>
          </a:xfrm>
        </p:spPr>
        <p:txBody>
          <a:bodyPr>
            <a:normAutofit/>
          </a:bodyPr>
          <a:lstStyle/>
          <a:p>
            <a:endParaRPr lang="nl-NL" dirty="0" smtClean="0"/>
          </a:p>
          <a:p>
            <a:r>
              <a:rPr lang="nl-NL" sz="2800" b="1" i="1" dirty="0" smtClean="0"/>
              <a:t>Nut en </a:t>
            </a:r>
            <a:r>
              <a:rPr lang="nl-NL" sz="2800" b="1" i="1" dirty="0"/>
              <a:t>noodzaak van een bewerkersovereenkomst</a:t>
            </a:r>
          </a:p>
          <a:p>
            <a:endParaRPr lang="nl-NL" sz="2800" dirty="0" smtClean="0"/>
          </a:p>
          <a:p>
            <a:r>
              <a:rPr lang="nl-NL" sz="2800" b="1" i="1" dirty="0" smtClean="0"/>
              <a:t>Welke taken als ‘bewerker’ ?  GEEN !</a:t>
            </a:r>
          </a:p>
          <a:p>
            <a:r>
              <a:rPr lang="nl-NL" sz="2400" i="1" dirty="0" smtClean="0"/>
              <a:t>  Alle taken zijn voor de ‘verantwoordelijke’ (opdrachtgever).</a:t>
            </a:r>
          </a:p>
          <a:p>
            <a:r>
              <a:rPr lang="nl-NL" sz="2400" i="1" dirty="0" smtClean="0"/>
              <a:t>  Informatieplicht (actief, maakt bewerker bekend)</a:t>
            </a:r>
          </a:p>
          <a:p>
            <a:r>
              <a:rPr lang="nl-NL" sz="2400" i="1" dirty="0" smtClean="0"/>
              <a:t>  Melding van de verwerking (eventueel vrijstelling)</a:t>
            </a:r>
          </a:p>
          <a:p>
            <a:r>
              <a:rPr lang="nl-NL" sz="2400" i="1" dirty="0" smtClean="0"/>
              <a:t>  Informatieplicht (passief, dan medewerking verlenen)</a:t>
            </a:r>
          </a:p>
          <a:p>
            <a:r>
              <a:rPr lang="nl-NL" sz="2400" i="1" dirty="0" smtClean="0"/>
              <a:t>  IB (maar aan welke vereisten voldoet webmaster)</a:t>
            </a:r>
          </a:p>
          <a:p>
            <a:r>
              <a:rPr lang="nl-NL" sz="2400" i="1" dirty="0" smtClean="0"/>
              <a:t>  D</a:t>
            </a:r>
            <a:r>
              <a:rPr lang="nl-NL" sz="2400" i="1" dirty="0" smtClean="0"/>
              <a:t>atalekken (bij ontdekken verantwoordelijke informeren )</a:t>
            </a:r>
          </a:p>
          <a:p>
            <a:r>
              <a:rPr lang="nl-NL" sz="2400" i="1" dirty="0" smtClean="0"/>
              <a:t>  Bewaartermijnen (vaststellen taak verantwoordelijke)</a:t>
            </a:r>
            <a:r>
              <a:rPr lang="nl-NL" sz="2400" i="1" dirty="0" smtClean="0"/>
              <a:t> </a:t>
            </a:r>
            <a:endParaRPr lang="nl-NL" sz="2400" i="1" dirty="0" smtClean="0"/>
          </a:p>
        </p:txBody>
      </p:sp>
      <p:sp>
        <p:nvSpPr>
          <p:cNvPr id="2" name="Tijdelijke aanduiding voor voettekst 1"/>
          <p:cNvSpPr>
            <a:spLocks noGrp="1"/>
          </p:cNvSpPr>
          <p:nvPr>
            <p:ph type="ftr" sz="quarter" idx="11"/>
          </p:nvPr>
        </p:nvSpPr>
        <p:spPr/>
        <p:txBody>
          <a:bodyPr/>
          <a:lstStyle/>
          <a:p>
            <a:endParaRPr lang="nl-NL" dirty="0" smtClean="0">
              <a:solidFill>
                <a:prstClr val="black">
                  <a:tint val="75000"/>
                </a:prstClr>
              </a:solidFill>
            </a:endParaRPr>
          </a:p>
          <a:p>
            <a:r>
              <a:rPr lang="nl-NL" dirty="0" smtClean="0">
                <a:solidFill>
                  <a:prstClr val="black">
                    <a:tint val="75000"/>
                  </a:prstClr>
                </a:solidFill>
              </a:rPr>
              <a:t>Presentatie </a:t>
            </a:r>
            <a:r>
              <a:rPr lang="nl-NL" dirty="0">
                <a:solidFill>
                  <a:prstClr val="black">
                    <a:tint val="75000"/>
                  </a:prstClr>
                </a:solidFill>
              </a:rPr>
              <a:t>15 mei 2017</a:t>
            </a:r>
          </a:p>
          <a:p>
            <a:endParaRPr lang="nl-NL" dirty="0">
              <a:solidFill>
                <a:prstClr val="black">
                  <a:tint val="75000"/>
                </a:prstClr>
              </a:solidFill>
            </a:endParaRPr>
          </a:p>
        </p:txBody>
      </p:sp>
      <p:sp>
        <p:nvSpPr>
          <p:cNvPr id="3" name="Tijdelijke aanduiding voor dianummer 2"/>
          <p:cNvSpPr>
            <a:spLocks noGrp="1"/>
          </p:cNvSpPr>
          <p:nvPr>
            <p:ph type="sldNum" sz="quarter" idx="12"/>
          </p:nvPr>
        </p:nvSpPr>
        <p:spPr/>
        <p:txBody>
          <a:bodyPr/>
          <a:lstStyle/>
          <a:p>
            <a:fld id="{5130DDCD-DF17-4CD5-9B48-B6036B0A6B61}" type="slidenum">
              <a:rPr lang="nl-NL" smtClean="0">
                <a:solidFill>
                  <a:prstClr val="black">
                    <a:tint val="75000"/>
                  </a:prstClr>
                </a:solidFill>
              </a:rPr>
              <a:pPr/>
              <a:t>10</a:t>
            </a:fld>
            <a:endParaRPr lang="nl-NL">
              <a:solidFill>
                <a:prstClr val="black">
                  <a:tint val="75000"/>
                </a:prstClr>
              </a:solidFill>
            </a:endParaRPr>
          </a:p>
        </p:txBody>
      </p:sp>
    </p:spTree>
    <p:extLst>
      <p:ext uri="{BB962C8B-B14F-4D97-AF65-F5344CB8AC3E}">
        <p14:creationId xmlns:p14="http://schemas.microsoft.com/office/powerpoint/2010/main" val="296887578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Tijdelijke aanduiding voor afbeelding 7"/>
          <p:cNvPicPr>
            <a:picLocks noGrp="1" noChangeAspect="1"/>
          </p:cNvPicPr>
          <p:nvPr>
            <p:ph type="pic" idx="1"/>
          </p:nvPr>
        </p:nvPicPr>
        <p:blipFill>
          <a:blip r:embed="rId3" cstate="print">
            <a:extLst>
              <a:ext uri="{28A0092B-C50C-407E-A947-70E740481C1C}">
                <a14:useLocalDpi xmlns:a14="http://schemas.microsoft.com/office/drawing/2010/main" val="0"/>
              </a:ext>
            </a:extLst>
          </a:blip>
          <a:srcRect l="606" r="606"/>
          <a:stretch>
            <a:fillRect/>
          </a:stretch>
        </p:blipFill>
        <p:spPr>
          <a:xfrm rot="-5400000">
            <a:off x="-2349841" y="2349841"/>
            <a:ext cx="6858002" cy="2158315"/>
          </a:xfrm>
        </p:spPr>
      </p:pic>
      <p:sp>
        <p:nvSpPr>
          <p:cNvPr id="6" name="Tijdelijke aanduiding voor tekst 5"/>
          <p:cNvSpPr>
            <a:spLocks noGrp="1"/>
          </p:cNvSpPr>
          <p:nvPr>
            <p:ph type="body" sz="half" idx="2"/>
          </p:nvPr>
        </p:nvSpPr>
        <p:spPr>
          <a:xfrm>
            <a:off x="2425959" y="354561"/>
            <a:ext cx="9517225" cy="6148873"/>
          </a:xfrm>
        </p:spPr>
        <p:txBody>
          <a:bodyPr>
            <a:normAutofit/>
          </a:bodyPr>
          <a:lstStyle/>
          <a:p>
            <a:endParaRPr lang="nl-NL" dirty="0" smtClean="0"/>
          </a:p>
          <a:p>
            <a:r>
              <a:rPr lang="nl-NL" sz="2800" b="1" i="1" dirty="0" smtClean="0"/>
              <a:t>Nut en </a:t>
            </a:r>
            <a:r>
              <a:rPr lang="nl-NL" sz="2800" b="1" i="1" dirty="0"/>
              <a:t>noodzaak van een bewerkersovereenkomst</a:t>
            </a:r>
          </a:p>
          <a:p>
            <a:endParaRPr lang="nl-NL" sz="2800" dirty="0" smtClean="0"/>
          </a:p>
          <a:p>
            <a:r>
              <a:rPr lang="nl-NL" sz="2800" b="1" i="1" dirty="0" smtClean="0"/>
              <a:t>Welke ‘indirecte’ taken als ‘bewerker’ ?</a:t>
            </a:r>
          </a:p>
          <a:p>
            <a:r>
              <a:rPr lang="nl-NL" sz="2400" i="1" dirty="0" smtClean="0"/>
              <a:t>Niet meer gegevens gaan vastleggen dan </a:t>
            </a:r>
            <a:r>
              <a:rPr lang="nl-NL" sz="2400" i="1" dirty="0" smtClean="0"/>
              <a:t>binnen de afspraken met</a:t>
            </a:r>
            <a:r>
              <a:rPr lang="nl-NL" sz="2400" i="1" dirty="0" smtClean="0"/>
              <a:t> de ‘verantwoordelijke’, vastgelegd in de ‘overeenkomst’</a:t>
            </a:r>
          </a:p>
          <a:p>
            <a:r>
              <a:rPr lang="nl-NL" sz="2400" i="1" dirty="0" smtClean="0"/>
              <a:t>In het geval van ‘</a:t>
            </a:r>
            <a:r>
              <a:rPr lang="nl-NL" sz="2400" i="1" dirty="0" err="1" smtClean="0"/>
              <a:t>datalek</a:t>
            </a:r>
            <a:r>
              <a:rPr lang="nl-NL" sz="2400" i="1" dirty="0" smtClean="0"/>
              <a:t>’  opdrachtgever informeren en onderzoek ondersteunen, helpen betrokkene te informeren</a:t>
            </a:r>
          </a:p>
          <a:p>
            <a:r>
              <a:rPr lang="nl-NL" sz="2400" i="1" dirty="0" smtClean="0"/>
              <a:t>Bij verzoek tot ‘kennisneming’ e.d. verantwoordelijke helpen met de benodigde persoonsgegevens</a:t>
            </a:r>
          </a:p>
          <a:p>
            <a:r>
              <a:rPr lang="nl-NL" sz="2400" i="1" dirty="0" smtClean="0"/>
              <a:t>Gegevens niet langer bewaren dan noodzakelijk</a:t>
            </a:r>
          </a:p>
          <a:p>
            <a:r>
              <a:rPr lang="nl-NL" sz="2400" i="1" dirty="0" smtClean="0"/>
              <a:t>Let op ‘verhaalsmogelijkheid’ van de opdrachtgever ingeval van foutief handelen door de webmaster / bewerker</a:t>
            </a:r>
            <a:endParaRPr lang="nl-NL" sz="2400" i="1" dirty="0" smtClean="0"/>
          </a:p>
          <a:p>
            <a:endParaRPr lang="nl-NL" sz="2800" i="1" dirty="0" smtClean="0"/>
          </a:p>
        </p:txBody>
      </p:sp>
      <p:sp>
        <p:nvSpPr>
          <p:cNvPr id="2" name="Tijdelijke aanduiding voor voettekst 1"/>
          <p:cNvSpPr>
            <a:spLocks noGrp="1"/>
          </p:cNvSpPr>
          <p:nvPr>
            <p:ph type="ftr" sz="quarter" idx="11"/>
          </p:nvPr>
        </p:nvSpPr>
        <p:spPr/>
        <p:txBody>
          <a:bodyPr/>
          <a:lstStyle/>
          <a:p>
            <a:endParaRPr lang="nl-NL" dirty="0" smtClean="0">
              <a:solidFill>
                <a:prstClr val="black">
                  <a:tint val="75000"/>
                </a:prstClr>
              </a:solidFill>
            </a:endParaRPr>
          </a:p>
          <a:p>
            <a:r>
              <a:rPr lang="nl-NL" dirty="0" smtClean="0">
                <a:solidFill>
                  <a:prstClr val="black">
                    <a:tint val="75000"/>
                  </a:prstClr>
                </a:solidFill>
              </a:rPr>
              <a:t>Presentatie </a:t>
            </a:r>
            <a:r>
              <a:rPr lang="nl-NL" dirty="0">
                <a:solidFill>
                  <a:prstClr val="black">
                    <a:tint val="75000"/>
                  </a:prstClr>
                </a:solidFill>
              </a:rPr>
              <a:t>15 mei 2017</a:t>
            </a:r>
          </a:p>
          <a:p>
            <a:endParaRPr lang="nl-NL" dirty="0">
              <a:solidFill>
                <a:prstClr val="black">
                  <a:tint val="75000"/>
                </a:prstClr>
              </a:solidFill>
            </a:endParaRPr>
          </a:p>
        </p:txBody>
      </p:sp>
      <p:sp>
        <p:nvSpPr>
          <p:cNvPr id="3" name="Tijdelijke aanduiding voor dianummer 2"/>
          <p:cNvSpPr>
            <a:spLocks noGrp="1"/>
          </p:cNvSpPr>
          <p:nvPr>
            <p:ph type="sldNum" sz="quarter" idx="12"/>
          </p:nvPr>
        </p:nvSpPr>
        <p:spPr/>
        <p:txBody>
          <a:bodyPr/>
          <a:lstStyle/>
          <a:p>
            <a:fld id="{5130DDCD-DF17-4CD5-9B48-B6036B0A6B61}" type="slidenum">
              <a:rPr lang="nl-NL" smtClean="0">
                <a:solidFill>
                  <a:prstClr val="black">
                    <a:tint val="75000"/>
                  </a:prstClr>
                </a:solidFill>
              </a:rPr>
              <a:pPr/>
              <a:t>11</a:t>
            </a:fld>
            <a:endParaRPr lang="nl-NL">
              <a:solidFill>
                <a:prstClr val="black">
                  <a:tint val="75000"/>
                </a:prstClr>
              </a:solidFill>
            </a:endParaRPr>
          </a:p>
        </p:txBody>
      </p:sp>
    </p:spTree>
    <p:extLst>
      <p:ext uri="{BB962C8B-B14F-4D97-AF65-F5344CB8AC3E}">
        <p14:creationId xmlns:p14="http://schemas.microsoft.com/office/powerpoint/2010/main" val="351524683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Tijdelijke aanduiding voor afbeelding 7"/>
          <p:cNvPicPr>
            <a:picLocks noGrp="1" noChangeAspect="1"/>
          </p:cNvPicPr>
          <p:nvPr>
            <p:ph type="pic" idx="1"/>
          </p:nvPr>
        </p:nvPicPr>
        <p:blipFill>
          <a:blip r:embed="rId3" cstate="print">
            <a:extLst>
              <a:ext uri="{28A0092B-C50C-407E-A947-70E740481C1C}">
                <a14:useLocalDpi xmlns:a14="http://schemas.microsoft.com/office/drawing/2010/main" val="0"/>
              </a:ext>
            </a:extLst>
          </a:blip>
          <a:srcRect l="606" r="606"/>
          <a:stretch>
            <a:fillRect/>
          </a:stretch>
        </p:blipFill>
        <p:spPr>
          <a:xfrm rot="-5400000">
            <a:off x="-2349842" y="2349840"/>
            <a:ext cx="6858002" cy="2158317"/>
          </a:xfrm>
        </p:spPr>
      </p:pic>
      <p:sp>
        <p:nvSpPr>
          <p:cNvPr id="6" name="Tijdelijke aanduiding voor tekst 5"/>
          <p:cNvSpPr>
            <a:spLocks noGrp="1"/>
          </p:cNvSpPr>
          <p:nvPr>
            <p:ph type="body" sz="half" idx="2"/>
          </p:nvPr>
        </p:nvSpPr>
        <p:spPr>
          <a:xfrm>
            <a:off x="2425959" y="354561"/>
            <a:ext cx="9517225" cy="6148873"/>
          </a:xfrm>
        </p:spPr>
        <p:txBody>
          <a:bodyPr>
            <a:normAutofit/>
          </a:bodyPr>
          <a:lstStyle/>
          <a:p>
            <a:endParaRPr lang="nl-NL" dirty="0" smtClean="0"/>
          </a:p>
          <a:p>
            <a:r>
              <a:rPr lang="nl-NL" sz="2800" b="1" i="1" dirty="0" smtClean="0"/>
              <a:t>Nut </a:t>
            </a:r>
            <a:r>
              <a:rPr lang="nl-NL" sz="2800" b="1" i="1" dirty="0"/>
              <a:t>en noodzaak van een bewerkersovereenkomst</a:t>
            </a:r>
          </a:p>
          <a:p>
            <a:endParaRPr lang="nl-NL" sz="2800" b="1" i="1" dirty="0" smtClean="0"/>
          </a:p>
          <a:p>
            <a:r>
              <a:rPr lang="nl-NL" sz="2800" dirty="0" smtClean="0"/>
              <a:t>Wat is reeds </a:t>
            </a:r>
            <a:r>
              <a:rPr lang="nl-NL" sz="2800" b="1" dirty="0" smtClean="0"/>
              <a:t>beschikbaar</a:t>
            </a:r>
            <a:r>
              <a:rPr lang="nl-NL" sz="2800" dirty="0" smtClean="0"/>
              <a:t> aan documenten/formats ?</a:t>
            </a:r>
          </a:p>
          <a:p>
            <a:r>
              <a:rPr lang="nl-NL" sz="2800" dirty="0" smtClean="0"/>
              <a:t>  </a:t>
            </a:r>
            <a:r>
              <a:rPr lang="nl-NL" sz="2800" dirty="0" err="1" smtClean="0"/>
              <a:t>Arvodi</a:t>
            </a:r>
            <a:r>
              <a:rPr lang="nl-NL" sz="2800" dirty="0" smtClean="0"/>
              <a:t> documenten (Rijksoverheid)</a:t>
            </a:r>
          </a:p>
          <a:p>
            <a:r>
              <a:rPr lang="nl-NL" sz="2800" dirty="0" smtClean="0"/>
              <a:t>  VNG/KING voor gemeenten</a:t>
            </a:r>
          </a:p>
          <a:p>
            <a:r>
              <a:rPr lang="nl-NL" sz="2800" dirty="0"/>
              <a:t> </a:t>
            </a:r>
            <a:r>
              <a:rPr lang="nl-NL" sz="2800" dirty="0" smtClean="0"/>
              <a:t> Surf documenten binnen Hogescholen/onderwijs</a:t>
            </a:r>
          </a:p>
          <a:p>
            <a:endParaRPr lang="nl-NL" sz="2800" dirty="0"/>
          </a:p>
          <a:p>
            <a:r>
              <a:rPr lang="nl-NL" sz="2800" dirty="0" smtClean="0"/>
              <a:t>Welke opbouw en welke samenhang met de bijlagen en met de meldplicht datalekken ?</a:t>
            </a:r>
          </a:p>
          <a:p>
            <a:r>
              <a:rPr lang="nl-NL" sz="2800" i="1" dirty="0" smtClean="0"/>
              <a:t>Dienstverlening 4Privacy aan de webmaster / opdrachtgever</a:t>
            </a:r>
          </a:p>
        </p:txBody>
      </p:sp>
      <p:sp>
        <p:nvSpPr>
          <p:cNvPr id="2" name="Tijdelijke aanduiding voor voettekst 1"/>
          <p:cNvSpPr>
            <a:spLocks noGrp="1"/>
          </p:cNvSpPr>
          <p:nvPr>
            <p:ph type="ftr" sz="quarter" idx="11"/>
          </p:nvPr>
        </p:nvSpPr>
        <p:spPr/>
        <p:txBody>
          <a:bodyPr/>
          <a:lstStyle/>
          <a:p>
            <a:endParaRPr lang="nl-NL" dirty="0" smtClean="0"/>
          </a:p>
          <a:p>
            <a:r>
              <a:rPr lang="nl-NL" dirty="0" smtClean="0"/>
              <a:t>Presentatie </a:t>
            </a:r>
            <a:r>
              <a:rPr lang="nl-NL" dirty="0"/>
              <a:t>15 mei 2017</a:t>
            </a:r>
          </a:p>
          <a:p>
            <a:endParaRPr lang="nl-NL" dirty="0"/>
          </a:p>
        </p:txBody>
      </p:sp>
      <p:sp>
        <p:nvSpPr>
          <p:cNvPr id="3" name="Tijdelijke aanduiding voor dianummer 2"/>
          <p:cNvSpPr>
            <a:spLocks noGrp="1"/>
          </p:cNvSpPr>
          <p:nvPr>
            <p:ph type="sldNum" sz="quarter" idx="12"/>
          </p:nvPr>
        </p:nvSpPr>
        <p:spPr/>
        <p:txBody>
          <a:bodyPr/>
          <a:lstStyle/>
          <a:p>
            <a:fld id="{5130DDCD-DF17-4CD5-9B48-B6036B0A6B61}" type="slidenum">
              <a:rPr lang="nl-NL" smtClean="0"/>
              <a:t>12</a:t>
            </a:fld>
            <a:endParaRPr lang="nl-NL"/>
          </a:p>
        </p:txBody>
      </p:sp>
    </p:spTree>
    <p:extLst>
      <p:ext uri="{BB962C8B-B14F-4D97-AF65-F5344CB8AC3E}">
        <p14:creationId xmlns:p14="http://schemas.microsoft.com/office/powerpoint/2010/main" val="45985757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Tijdelijke aanduiding voor afbeelding 7"/>
          <p:cNvPicPr>
            <a:picLocks noGrp="1" noChangeAspect="1"/>
          </p:cNvPicPr>
          <p:nvPr>
            <p:ph type="pic" idx="1"/>
          </p:nvPr>
        </p:nvPicPr>
        <p:blipFill>
          <a:blip r:embed="rId3" cstate="print">
            <a:extLst>
              <a:ext uri="{28A0092B-C50C-407E-A947-70E740481C1C}">
                <a14:useLocalDpi xmlns:a14="http://schemas.microsoft.com/office/drawing/2010/main" val="0"/>
              </a:ext>
            </a:extLst>
          </a:blip>
          <a:srcRect l="606" r="606"/>
          <a:stretch>
            <a:fillRect/>
          </a:stretch>
        </p:blipFill>
        <p:spPr>
          <a:xfrm rot="-5400000">
            <a:off x="-2349842" y="2349840"/>
            <a:ext cx="6858002" cy="2158317"/>
          </a:xfrm>
        </p:spPr>
      </p:pic>
      <p:sp>
        <p:nvSpPr>
          <p:cNvPr id="6" name="Tijdelijke aanduiding voor tekst 5"/>
          <p:cNvSpPr>
            <a:spLocks noGrp="1"/>
          </p:cNvSpPr>
          <p:nvPr>
            <p:ph type="body" sz="half" idx="2"/>
          </p:nvPr>
        </p:nvSpPr>
        <p:spPr>
          <a:xfrm>
            <a:off x="2425959" y="354561"/>
            <a:ext cx="9517225" cy="6148873"/>
          </a:xfrm>
        </p:spPr>
        <p:txBody>
          <a:bodyPr>
            <a:normAutofit lnSpcReduction="10000"/>
          </a:bodyPr>
          <a:lstStyle/>
          <a:p>
            <a:endParaRPr lang="nl-NL" dirty="0" smtClean="0"/>
          </a:p>
          <a:p>
            <a:r>
              <a:rPr lang="nl-NL" sz="2800" b="1" i="1" dirty="0" smtClean="0"/>
              <a:t>‘Meldplicht datalekken’</a:t>
            </a:r>
            <a:endParaRPr lang="nl-NL" sz="2800" b="1" i="1" dirty="0"/>
          </a:p>
          <a:p>
            <a:endParaRPr lang="nl-NL" sz="2800" dirty="0" smtClean="0"/>
          </a:p>
          <a:p>
            <a:r>
              <a:rPr lang="nl-NL" sz="2800" dirty="0" smtClean="0"/>
              <a:t>Wat is een </a:t>
            </a:r>
            <a:r>
              <a:rPr lang="nl-NL" sz="2800" b="1" dirty="0" smtClean="0"/>
              <a:t>‘datalek’ </a:t>
            </a:r>
            <a:r>
              <a:rPr lang="nl-NL" sz="2800" dirty="0" smtClean="0"/>
              <a:t>?</a:t>
            </a:r>
          </a:p>
          <a:p>
            <a:pPr>
              <a:lnSpc>
                <a:spcPct val="50000"/>
              </a:lnSpc>
            </a:pPr>
            <a:r>
              <a:rPr lang="nl-NL" sz="2400" b="1" i="1" dirty="0" smtClean="0"/>
              <a:t>  </a:t>
            </a:r>
            <a:r>
              <a:rPr lang="nl-NL" sz="2400" i="1" dirty="0" smtClean="0"/>
              <a:t>Als </a:t>
            </a:r>
            <a:r>
              <a:rPr lang="nl-NL" sz="2400" i="1" dirty="0" smtClean="0"/>
              <a:t>bij </a:t>
            </a:r>
            <a:r>
              <a:rPr lang="nl-NL" sz="2400" i="1" dirty="0" smtClean="0"/>
              <a:t>een beveiligingsincident persoonsgegevens </a:t>
            </a:r>
            <a:r>
              <a:rPr lang="nl-NL" sz="2400" i="1" dirty="0" smtClean="0"/>
              <a:t>verloren zijn</a:t>
            </a:r>
            <a:endParaRPr lang="nl-NL" sz="2400" i="1" dirty="0" smtClean="0"/>
          </a:p>
          <a:p>
            <a:pPr>
              <a:lnSpc>
                <a:spcPct val="50000"/>
              </a:lnSpc>
            </a:pPr>
            <a:r>
              <a:rPr lang="nl-NL" sz="2400" i="1" dirty="0"/>
              <a:t> </a:t>
            </a:r>
            <a:r>
              <a:rPr lang="nl-NL" sz="2400" i="1" dirty="0" smtClean="0"/>
              <a:t> gegaan, of is een onrechtmatige verwerking niet uit te </a:t>
            </a:r>
            <a:r>
              <a:rPr lang="nl-NL" sz="2400" i="1" dirty="0" smtClean="0"/>
              <a:t>sluiten</a:t>
            </a:r>
            <a:endParaRPr lang="nl-NL" sz="2400" i="1" dirty="0" smtClean="0"/>
          </a:p>
          <a:p>
            <a:r>
              <a:rPr lang="nl-NL" sz="2800" dirty="0" smtClean="0"/>
              <a:t>Wanneer moet een datalek gemeld worden bij de </a:t>
            </a:r>
            <a:r>
              <a:rPr lang="nl-NL" sz="2800" b="1" dirty="0" smtClean="0"/>
              <a:t>AP </a:t>
            </a:r>
            <a:r>
              <a:rPr lang="nl-NL" sz="2800" dirty="0" smtClean="0"/>
              <a:t>?</a:t>
            </a:r>
          </a:p>
          <a:p>
            <a:pPr>
              <a:lnSpc>
                <a:spcPct val="50000"/>
              </a:lnSpc>
              <a:spcBef>
                <a:spcPts val="600"/>
              </a:spcBef>
            </a:pPr>
            <a:r>
              <a:rPr lang="nl-NL" sz="2800" b="1" dirty="0" smtClean="0"/>
              <a:t>  </a:t>
            </a:r>
            <a:r>
              <a:rPr lang="nl-NL" sz="2400" i="1" dirty="0" smtClean="0"/>
              <a:t>Als sprake is van een aanzienlijke kans op </a:t>
            </a:r>
            <a:r>
              <a:rPr lang="nl-NL" sz="2400" i="1" u="sng" dirty="0" smtClean="0"/>
              <a:t>ernstige nadelige gevolgen </a:t>
            </a:r>
          </a:p>
          <a:p>
            <a:pPr>
              <a:lnSpc>
                <a:spcPct val="50000"/>
              </a:lnSpc>
              <a:spcBef>
                <a:spcPts val="600"/>
              </a:spcBef>
            </a:pPr>
            <a:r>
              <a:rPr lang="nl-NL" sz="2400" i="1" dirty="0"/>
              <a:t> </a:t>
            </a:r>
            <a:r>
              <a:rPr lang="nl-NL" sz="2400" i="1" dirty="0" smtClean="0"/>
              <a:t> voor de bescherming van de verwerkte gegevens</a:t>
            </a:r>
          </a:p>
          <a:p>
            <a:r>
              <a:rPr lang="nl-NL" sz="2800" dirty="0" smtClean="0"/>
              <a:t>Binnen welke </a:t>
            </a:r>
            <a:r>
              <a:rPr lang="nl-NL" sz="2800" b="1" dirty="0"/>
              <a:t>termijn</a:t>
            </a:r>
            <a:r>
              <a:rPr lang="nl-NL" sz="2800" dirty="0" smtClean="0"/>
              <a:t>  ? </a:t>
            </a:r>
            <a:r>
              <a:rPr lang="nl-NL" sz="2800" i="1" dirty="0" smtClean="0">
                <a:solidFill>
                  <a:srgbClr val="FF0000"/>
                </a:solidFill>
              </a:rPr>
              <a:t>(binnen 72 uur !)</a:t>
            </a:r>
          </a:p>
          <a:p>
            <a:r>
              <a:rPr lang="nl-NL" sz="2800" dirty="0" smtClean="0"/>
              <a:t>Welke maatregelen zijn beoogd voor de betrokkene?</a:t>
            </a:r>
          </a:p>
          <a:p>
            <a:pPr>
              <a:lnSpc>
                <a:spcPct val="50000"/>
              </a:lnSpc>
            </a:pPr>
            <a:r>
              <a:rPr lang="nl-NL" sz="2800" dirty="0"/>
              <a:t> </a:t>
            </a:r>
            <a:r>
              <a:rPr lang="nl-NL" sz="2800" dirty="0" smtClean="0"/>
              <a:t> </a:t>
            </a:r>
            <a:r>
              <a:rPr lang="nl-NL" sz="2400" i="1" dirty="0" smtClean="0"/>
              <a:t>Bij waarschijnlijk ongunstige gevolgen voor diens persoonlijke </a:t>
            </a:r>
          </a:p>
          <a:p>
            <a:pPr>
              <a:lnSpc>
                <a:spcPct val="50000"/>
              </a:lnSpc>
            </a:pPr>
            <a:r>
              <a:rPr lang="nl-NL" sz="2400" i="1" dirty="0"/>
              <a:t> </a:t>
            </a:r>
            <a:r>
              <a:rPr lang="nl-NL" sz="2400" i="1" dirty="0" smtClean="0"/>
              <a:t> levenssfeer moet betrokkene worden geïnformeerd</a:t>
            </a:r>
          </a:p>
          <a:p>
            <a:r>
              <a:rPr lang="nl-NL" sz="2800" dirty="0" smtClean="0"/>
              <a:t>Wiens </a:t>
            </a:r>
            <a:r>
              <a:rPr lang="nl-NL" sz="2800" b="1" dirty="0" smtClean="0"/>
              <a:t>verantwoordelijkheid</a:t>
            </a:r>
            <a:r>
              <a:rPr lang="nl-NL" sz="2800" dirty="0" smtClean="0"/>
              <a:t>  ?</a:t>
            </a:r>
          </a:p>
          <a:p>
            <a:r>
              <a:rPr lang="nl-NL" sz="2800" dirty="0" smtClean="0"/>
              <a:t>  </a:t>
            </a:r>
            <a:r>
              <a:rPr lang="nl-NL" sz="2400" i="1" dirty="0" smtClean="0"/>
              <a:t>Ligt bij de opdrachtgever / verantwoordelijke, wel verhaalsmogelijkheid</a:t>
            </a:r>
            <a:endParaRPr lang="nl-NL" sz="2400" i="1" dirty="0" smtClean="0"/>
          </a:p>
        </p:txBody>
      </p:sp>
      <p:sp>
        <p:nvSpPr>
          <p:cNvPr id="2" name="Tijdelijke aanduiding voor voettekst 1"/>
          <p:cNvSpPr>
            <a:spLocks noGrp="1"/>
          </p:cNvSpPr>
          <p:nvPr>
            <p:ph type="ftr" sz="quarter" idx="11"/>
          </p:nvPr>
        </p:nvSpPr>
        <p:spPr/>
        <p:txBody>
          <a:bodyPr/>
          <a:lstStyle/>
          <a:p>
            <a:endParaRPr lang="nl-NL" dirty="0" smtClean="0">
              <a:solidFill>
                <a:prstClr val="black">
                  <a:tint val="75000"/>
                </a:prstClr>
              </a:solidFill>
            </a:endParaRPr>
          </a:p>
          <a:p>
            <a:r>
              <a:rPr lang="nl-NL" dirty="0" smtClean="0">
                <a:solidFill>
                  <a:prstClr val="black">
                    <a:tint val="75000"/>
                  </a:prstClr>
                </a:solidFill>
              </a:rPr>
              <a:t>Presentatie </a:t>
            </a:r>
            <a:r>
              <a:rPr lang="nl-NL" dirty="0">
                <a:solidFill>
                  <a:prstClr val="black">
                    <a:tint val="75000"/>
                  </a:prstClr>
                </a:solidFill>
              </a:rPr>
              <a:t>15 mei 2017</a:t>
            </a:r>
          </a:p>
          <a:p>
            <a:endParaRPr lang="nl-NL" dirty="0">
              <a:solidFill>
                <a:prstClr val="black">
                  <a:tint val="75000"/>
                </a:prstClr>
              </a:solidFill>
            </a:endParaRPr>
          </a:p>
        </p:txBody>
      </p:sp>
      <p:sp>
        <p:nvSpPr>
          <p:cNvPr id="3" name="Tijdelijke aanduiding voor dianummer 2"/>
          <p:cNvSpPr>
            <a:spLocks noGrp="1"/>
          </p:cNvSpPr>
          <p:nvPr>
            <p:ph type="sldNum" sz="quarter" idx="12"/>
          </p:nvPr>
        </p:nvSpPr>
        <p:spPr/>
        <p:txBody>
          <a:bodyPr/>
          <a:lstStyle/>
          <a:p>
            <a:fld id="{5130DDCD-DF17-4CD5-9B48-B6036B0A6B61}" type="slidenum">
              <a:rPr lang="nl-NL" smtClean="0">
                <a:solidFill>
                  <a:prstClr val="black">
                    <a:tint val="75000"/>
                  </a:prstClr>
                </a:solidFill>
              </a:rPr>
              <a:pPr/>
              <a:t>13</a:t>
            </a:fld>
            <a:endParaRPr lang="nl-NL">
              <a:solidFill>
                <a:prstClr val="black">
                  <a:tint val="75000"/>
                </a:prstClr>
              </a:solidFill>
            </a:endParaRPr>
          </a:p>
        </p:txBody>
      </p:sp>
    </p:spTree>
    <p:extLst>
      <p:ext uri="{BB962C8B-B14F-4D97-AF65-F5344CB8AC3E}">
        <p14:creationId xmlns:p14="http://schemas.microsoft.com/office/powerpoint/2010/main" val="281589654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Tijdelijke aanduiding voor afbeelding 7"/>
          <p:cNvPicPr>
            <a:picLocks noGrp="1" noChangeAspect="1"/>
          </p:cNvPicPr>
          <p:nvPr>
            <p:ph type="pic" idx="1"/>
          </p:nvPr>
        </p:nvPicPr>
        <p:blipFill>
          <a:blip r:embed="rId3" cstate="print">
            <a:extLst>
              <a:ext uri="{28A0092B-C50C-407E-A947-70E740481C1C}">
                <a14:useLocalDpi xmlns:a14="http://schemas.microsoft.com/office/drawing/2010/main" val="0"/>
              </a:ext>
            </a:extLst>
          </a:blip>
          <a:srcRect l="606" r="606"/>
          <a:stretch>
            <a:fillRect/>
          </a:stretch>
        </p:blipFill>
        <p:spPr>
          <a:xfrm rot="-5400000">
            <a:off x="-2349842" y="2349840"/>
            <a:ext cx="6858002" cy="2158317"/>
          </a:xfrm>
        </p:spPr>
      </p:pic>
      <p:sp>
        <p:nvSpPr>
          <p:cNvPr id="6" name="Tijdelijke aanduiding voor tekst 5"/>
          <p:cNvSpPr>
            <a:spLocks noGrp="1"/>
          </p:cNvSpPr>
          <p:nvPr>
            <p:ph type="body" sz="half" idx="2"/>
          </p:nvPr>
        </p:nvSpPr>
        <p:spPr>
          <a:xfrm>
            <a:off x="2425959" y="354561"/>
            <a:ext cx="9517225" cy="6148873"/>
          </a:xfrm>
        </p:spPr>
        <p:txBody>
          <a:bodyPr>
            <a:normAutofit/>
          </a:bodyPr>
          <a:lstStyle/>
          <a:p>
            <a:endParaRPr lang="nl-NL" sz="2800" b="1" i="1" dirty="0" smtClean="0"/>
          </a:p>
          <a:p>
            <a:r>
              <a:rPr lang="nl-NL" sz="2800" b="1" i="1" dirty="0" smtClean="0"/>
              <a:t>Algemene verordening gegevensbescherming /</a:t>
            </a:r>
            <a:r>
              <a:rPr lang="nl-NL" sz="2800" b="1" i="1" dirty="0"/>
              <a:t> </a:t>
            </a:r>
            <a:r>
              <a:rPr lang="nl-NL" sz="2800" b="1" i="1" dirty="0" smtClean="0"/>
              <a:t>AVG</a:t>
            </a:r>
          </a:p>
          <a:p>
            <a:pPr marL="457200" indent="-457200">
              <a:buFont typeface="Arial" panose="020B0604020202020204" pitchFamily="34" charset="0"/>
              <a:buChar char="•"/>
            </a:pPr>
            <a:endParaRPr lang="nl-NL" sz="2800" dirty="0" smtClean="0"/>
          </a:p>
          <a:p>
            <a:r>
              <a:rPr lang="nl-NL" sz="2800" dirty="0" smtClean="0"/>
              <a:t>‘Europese wetgeving’ vanaf 25 mei 2018</a:t>
            </a:r>
            <a:r>
              <a:rPr lang="nl-NL" sz="2800" dirty="0"/>
              <a:t>/</a:t>
            </a:r>
            <a:r>
              <a:rPr lang="nl-NL" sz="2800" dirty="0" smtClean="0"/>
              <a:t> vervangt </a:t>
            </a:r>
            <a:r>
              <a:rPr lang="nl-NL" sz="2800" dirty="0" smtClean="0"/>
              <a:t>Wbp</a:t>
            </a:r>
          </a:p>
          <a:p>
            <a:r>
              <a:rPr lang="nl-NL" sz="2400" dirty="0" smtClean="0"/>
              <a:t>‘Verwerkingsverantwoordelijke moet maatregelen nemen en aantoonbaar handelen in overeenstemming AVG’</a:t>
            </a:r>
            <a:endParaRPr lang="nl-NL" sz="2400" dirty="0"/>
          </a:p>
          <a:p>
            <a:endParaRPr lang="nl-NL" sz="2800" dirty="0" smtClean="0"/>
          </a:p>
          <a:p>
            <a:r>
              <a:rPr lang="nl-NL" sz="2800" dirty="0" smtClean="0"/>
              <a:t>Andere </a:t>
            </a:r>
            <a:r>
              <a:rPr lang="nl-NL" sz="2800" b="1" dirty="0" smtClean="0"/>
              <a:t>terminologie </a:t>
            </a:r>
            <a:r>
              <a:rPr lang="nl-NL" sz="2800" i="1" dirty="0" smtClean="0"/>
              <a:t>bewerker</a:t>
            </a:r>
            <a:r>
              <a:rPr lang="nl-NL" sz="2800" dirty="0" smtClean="0"/>
              <a:t> wordt ‘verwerker’</a:t>
            </a:r>
          </a:p>
          <a:p>
            <a:r>
              <a:rPr lang="nl-NL" sz="2800" dirty="0" smtClean="0"/>
              <a:t>Er worden meer eisen gesteld aan de </a:t>
            </a:r>
            <a:r>
              <a:rPr lang="nl-NL" sz="2800" b="1" dirty="0" smtClean="0"/>
              <a:t>‘verwerker’ </a:t>
            </a:r>
            <a:endParaRPr lang="nl-NL" sz="2800" b="1" i="1" dirty="0" smtClean="0"/>
          </a:p>
          <a:p>
            <a:r>
              <a:rPr lang="nl-NL" sz="2400" i="1" dirty="0" smtClean="0"/>
              <a:t>‘Moet afdoende garanties bieden m.b.t. het toepassen van technische er organisatorische maatregelen opdat de verwerking voldoet aan de eisen van de AVG en de bescherming van de rechten van betrokkene is gewaarborgd’ (art. 28 AVG)</a:t>
            </a:r>
            <a:endParaRPr lang="nl-NL" sz="2400" i="1" dirty="0" smtClean="0"/>
          </a:p>
          <a:p>
            <a:endParaRPr lang="nl-NL" sz="2800" dirty="0"/>
          </a:p>
        </p:txBody>
      </p:sp>
      <p:sp>
        <p:nvSpPr>
          <p:cNvPr id="2" name="Tijdelijke aanduiding voor voettekst 1"/>
          <p:cNvSpPr>
            <a:spLocks noGrp="1"/>
          </p:cNvSpPr>
          <p:nvPr>
            <p:ph type="ftr" sz="quarter" idx="11"/>
          </p:nvPr>
        </p:nvSpPr>
        <p:spPr/>
        <p:txBody>
          <a:bodyPr/>
          <a:lstStyle/>
          <a:p>
            <a:endParaRPr lang="nl-NL" dirty="0" smtClean="0"/>
          </a:p>
          <a:p>
            <a:r>
              <a:rPr lang="nl-NL" dirty="0" smtClean="0"/>
              <a:t>Presentatie </a:t>
            </a:r>
            <a:r>
              <a:rPr lang="nl-NL" dirty="0"/>
              <a:t>15 mei 2017</a:t>
            </a:r>
          </a:p>
          <a:p>
            <a:endParaRPr lang="nl-NL" dirty="0"/>
          </a:p>
        </p:txBody>
      </p:sp>
      <p:sp>
        <p:nvSpPr>
          <p:cNvPr id="3" name="Tijdelijke aanduiding voor dianummer 2"/>
          <p:cNvSpPr>
            <a:spLocks noGrp="1"/>
          </p:cNvSpPr>
          <p:nvPr>
            <p:ph type="sldNum" sz="quarter" idx="12"/>
          </p:nvPr>
        </p:nvSpPr>
        <p:spPr/>
        <p:txBody>
          <a:bodyPr/>
          <a:lstStyle/>
          <a:p>
            <a:fld id="{5130DDCD-DF17-4CD5-9B48-B6036B0A6B61}" type="slidenum">
              <a:rPr lang="nl-NL" smtClean="0"/>
              <a:t>14</a:t>
            </a:fld>
            <a:endParaRPr lang="nl-NL"/>
          </a:p>
        </p:txBody>
      </p:sp>
    </p:spTree>
    <p:extLst>
      <p:ext uri="{BB962C8B-B14F-4D97-AF65-F5344CB8AC3E}">
        <p14:creationId xmlns:p14="http://schemas.microsoft.com/office/powerpoint/2010/main" val="417805336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Tijdelijke aanduiding voor afbeelding 7"/>
          <p:cNvPicPr>
            <a:picLocks noGrp="1" noChangeAspect="1"/>
          </p:cNvPicPr>
          <p:nvPr>
            <p:ph type="pic" idx="1"/>
          </p:nvPr>
        </p:nvPicPr>
        <p:blipFill>
          <a:blip r:embed="rId3" cstate="print">
            <a:extLst>
              <a:ext uri="{28A0092B-C50C-407E-A947-70E740481C1C}">
                <a14:useLocalDpi xmlns:a14="http://schemas.microsoft.com/office/drawing/2010/main" val="0"/>
              </a:ext>
            </a:extLst>
          </a:blip>
          <a:srcRect l="606" r="606"/>
          <a:stretch>
            <a:fillRect/>
          </a:stretch>
        </p:blipFill>
        <p:spPr>
          <a:xfrm rot="-5400000">
            <a:off x="-2349842" y="2349840"/>
            <a:ext cx="6858002" cy="2158317"/>
          </a:xfrm>
        </p:spPr>
      </p:pic>
      <p:sp>
        <p:nvSpPr>
          <p:cNvPr id="6" name="Tijdelijke aanduiding voor tekst 5"/>
          <p:cNvSpPr>
            <a:spLocks noGrp="1"/>
          </p:cNvSpPr>
          <p:nvPr>
            <p:ph type="body" sz="half" idx="2"/>
          </p:nvPr>
        </p:nvSpPr>
        <p:spPr>
          <a:xfrm>
            <a:off x="2381135" y="363525"/>
            <a:ext cx="9517225" cy="6148873"/>
          </a:xfrm>
        </p:spPr>
        <p:txBody>
          <a:bodyPr>
            <a:normAutofit/>
          </a:bodyPr>
          <a:lstStyle/>
          <a:p>
            <a:endParaRPr lang="nl-NL" sz="2800" b="1" i="1" dirty="0" smtClean="0"/>
          </a:p>
          <a:p>
            <a:r>
              <a:rPr lang="nl-NL" sz="2800" b="1" i="1" dirty="0" smtClean="0"/>
              <a:t>Algemene verordening gegevensbescherming /</a:t>
            </a:r>
            <a:r>
              <a:rPr lang="nl-NL" sz="2800" b="1" i="1" dirty="0"/>
              <a:t> </a:t>
            </a:r>
            <a:r>
              <a:rPr lang="nl-NL" sz="2800" b="1" i="1" dirty="0" smtClean="0"/>
              <a:t>AVG</a:t>
            </a:r>
          </a:p>
          <a:p>
            <a:pPr marL="457200" indent="-457200">
              <a:buFont typeface="Arial" panose="020B0604020202020204" pitchFamily="34" charset="0"/>
              <a:buChar char="•"/>
            </a:pPr>
            <a:endParaRPr lang="nl-NL" sz="2800" dirty="0" smtClean="0"/>
          </a:p>
          <a:p>
            <a:r>
              <a:rPr lang="nl-NL" sz="2800" b="1" dirty="0" smtClean="0"/>
              <a:t>Noodzaak </a:t>
            </a:r>
            <a:r>
              <a:rPr lang="nl-NL" sz="2800" dirty="0" smtClean="0"/>
              <a:t>van een ‘verwerkersovereenkomst</a:t>
            </a:r>
            <a:r>
              <a:rPr lang="nl-NL" sz="2800" dirty="0" smtClean="0"/>
              <a:t>’</a:t>
            </a:r>
          </a:p>
          <a:p>
            <a:r>
              <a:rPr lang="nl-NL" sz="2800" dirty="0"/>
              <a:t> </a:t>
            </a:r>
            <a:r>
              <a:rPr lang="nl-NL" sz="2800" dirty="0" smtClean="0"/>
              <a:t> </a:t>
            </a:r>
            <a:r>
              <a:rPr lang="nl-NL" sz="2400" b="1" i="1" dirty="0" smtClean="0"/>
              <a:t>Uitsluitend </a:t>
            </a:r>
            <a:r>
              <a:rPr lang="nl-NL" sz="2400" i="1" dirty="0" smtClean="0"/>
              <a:t>op basis van een </a:t>
            </a:r>
            <a:r>
              <a:rPr lang="nl-NL" sz="2400" b="1" i="1" dirty="0" smtClean="0">
                <a:solidFill>
                  <a:srgbClr val="FF0000"/>
                </a:solidFill>
              </a:rPr>
              <a:t>schriftelijke instructie</a:t>
            </a:r>
            <a:r>
              <a:rPr lang="nl-NL" sz="2400" i="1" dirty="0" smtClean="0"/>
              <a:t>, onder meer</a:t>
            </a:r>
          </a:p>
          <a:p>
            <a:r>
              <a:rPr lang="nl-NL" sz="2400" i="1" dirty="0"/>
              <a:t> </a:t>
            </a:r>
            <a:r>
              <a:rPr lang="nl-NL" sz="2400" i="1" dirty="0" smtClean="0"/>
              <a:t> bij doorgifte van persoonsgegevens aan ‘derde’ landen</a:t>
            </a:r>
          </a:p>
          <a:p>
            <a:r>
              <a:rPr lang="nl-NL" sz="2400" i="1" dirty="0"/>
              <a:t> </a:t>
            </a:r>
            <a:r>
              <a:rPr lang="nl-NL" sz="2400" i="1" dirty="0" smtClean="0"/>
              <a:t> </a:t>
            </a:r>
            <a:r>
              <a:rPr lang="nl-NL" sz="2400" b="1" i="1" dirty="0" smtClean="0"/>
              <a:t>Waarborgt</a:t>
            </a:r>
            <a:r>
              <a:rPr lang="nl-NL" sz="2400" i="1" dirty="0" smtClean="0"/>
              <a:t> dat ‘tot het verwerken gemachtigde personen’ de</a:t>
            </a:r>
          </a:p>
          <a:p>
            <a:r>
              <a:rPr lang="nl-NL" sz="2400" i="1" dirty="0"/>
              <a:t> </a:t>
            </a:r>
            <a:r>
              <a:rPr lang="nl-NL" sz="2400" i="1" dirty="0" smtClean="0"/>
              <a:t> vertrouwelijkheid in acht nemen of daar wettelijk aan zijn gebonden </a:t>
            </a:r>
          </a:p>
          <a:p>
            <a:r>
              <a:rPr lang="nl-NL" sz="2400" i="1" dirty="0"/>
              <a:t> </a:t>
            </a:r>
            <a:r>
              <a:rPr lang="nl-NL" sz="2400" i="1" dirty="0" smtClean="0"/>
              <a:t> </a:t>
            </a:r>
            <a:r>
              <a:rPr lang="nl-NL" sz="2400" b="1" i="1" dirty="0" smtClean="0"/>
              <a:t>Bijstand verleent </a:t>
            </a:r>
            <a:r>
              <a:rPr lang="nl-NL" sz="2400" i="1" dirty="0" smtClean="0"/>
              <a:t>bij uitoefening rechten door betrokkene</a:t>
            </a:r>
          </a:p>
          <a:p>
            <a:r>
              <a:rPr lang="nl-NL" sz="2400" i="1" dirty="0"/>
              <a:t> </a:t>
            </a:r>
            <a:r>
              <a:rPr lang="nl-NL" sz="2400" i="1" dirty="0" smtClean="0"/>
              <a:t> </a:t>
            </a:r>
            <a:r>
              <a:rPr lang="nl-NL" sz="2400" b="1" i="1" dirty="0" smtClean="0"/>
              <a:t>Gegevens</a:t>
            </a:r>
            <a:r>
              <a:rPr lang="nl-NL" sz="2400" i="1" dirty="0" smtClean="0"/>
              <a:t> wist (vernietigd) of terug bezorgd (overdragen)</a:t>
            </a:r>
          </a:p>
          <a:p>
            <a:r>
              <a:rPr lang="nl-NL" sz="2400" b="1" i="1" dirty="0"/>
              <a:t> </a:t>
            </a:r>
            <a:r>
              <a:rPr lang="nl-NL" sz="2400" b="1" i="1" dirty="0" smtClean="0"/>
              <a:t> Als ‘verwerker’ zelf gebruik maakt van ‘</a:t>
            </a:r>
            <a:r>
              <a:rPr lang="nl-NL" sz="2400" b="1" i="1" dirty="0" err="1" smtClean="0"/>
              <a:t>subverwerker</a:t>
            </a:r>
            <a:r>
              <a:rPr lang="nl-NL" sz="2400" b="1" i="1" dirty="0" smtClean="0"/>
              <a:t>’ </a:t>
            </a:r>
            <a:r>
              <a:rPr lang="nl-NL" sz="2400" i="1" dirty="0" smtClean="0"/>
              <a:t>zelfde taak voor </a:t>
            </a:r>
          </a:p>
          <a:p>
            <a:r>
              <a:rPr lang="nl-NL" sz="2400" i="1" dirty="0"/>
              <a:t> </a:t>
            </a:r>
            <a:r>
              <a:rPr lang="nl-NL" sz="2400" i="1" dirty="0" smtClean="0"/>
              <a:t> verwerker. De </a:t>
            </a:r>
            <a:r>
              <a:rPr lang="nl-NL" sz="2400" b="1" i="1" dirty="0" smtClean="0"/>
              <a:t>eerste</a:t>
            </a:r>
            <a:r>
              <a:rPr lang="nl-NL" sz="2400" i="1" dirty="0" smtClean="0"/>
              <a:t> verwerker blijft aansprakelijk voor opdrachtgever</a:t>
            </a:r>
            <a:endParaRPr lang="nl-NL" sz="2400" i="1" dirty="0" smtClean="0"/>
          </a:p>
        </p:txBody>
      </p:sp>
      <p:sp>
        <p:nvSpPr>
          <p:cNvPr id="2" name="Tijdelijke aanduiding voor voettekst 1"/>
          <p:cNvSpPr>
            <a:spLocks noGrp="1"/>
          </p:cNvSpPr>
          <p:nvPr>
            <p:ph type="ftr" sz="quarter" idx="11"/>
          </p:nvPr>
        </p:nvSpPr>
        <p:spPr/>
        <p:txBody>
          <a:bodyPr/>
          <a:lstStyle/>
          <a:p>
            <a:endParaRPr lang="nl-NL" dirty="0" smtClean="0">
              <a:solidFill>
                <a:prstClr val="black">
                  <a:tint val="75000"/>
                </a:prstClr>
              </a:solidFill>
            </a:endParaRPr>
          </a:p>
          <a:p>
            <a:r>
              <a:rPr lang="nl-NL" dirty="0" smtClean="0">
                <a:solidFill>
                  <a:prstClr val="black">
                    <a:tint val="75000"/>
                  </a:prstClr>
                </a:solidFill>
              </a:rPr>
              <a:t>Presentatie </a:t>
            </a:r>
            <a:r>
              <a:rPr lang="nl-NL" dirty="0">
                <a:solidFill>
                  <a:prstClr val="black">
                    <a:tint val="75000"/>
                  </a:prstClr>
                </a:solidFill>
              </a:rPr>
              <a:t>15 mei 2017</a:t>
            </a:r>
          </a:p>
          <a:p>
            <a:endParaRPr lang="nl-NL" dirty="0">
              <a:solidFill>
                <a:prstClr val="black">
                  <a:tint val="75000"/>
                </a:prstClr>
              </a:solidFill>
            </a:endParaRPr>
          </a:p>
        </p:txBody>
      </p:sp>
      <p:sp>
        <p:nvSpPr>
          <p:cNvPr id="3" name="Tijdelijke aanduiding voor dianummer 2"/>
          <p:cNvSpPr>
            <a:spLocks noGrp="1"/>
          </p:cNvSpPr>
          <p:nvPr>
            <p:ph type="sldNum" sz="quarter" idx="12"/>
          </p:nvPr>
        </p:nvSpPr>
        <p:spPr/>
        <p:txBody>
          <a:bodyPr/>
          <a:lstStyle/>
          <a:p>
            <a:fld id="{5130DDCD-DF17-4CD5-9B48-B6036B0A6B61}" type="slidenum">
              <a:rPr lang="nl-NL" smtClean="0">
                <a:solidFill>
                  <a:prstClr val="black">
                    <a:tint val="75000"/>
                  </a:prstClr>
                </a:solidFill>
              </a:rPr>
              <a:pPr/>
              <a:t>15</a:t>
            </a:fld>
            <a:endParaRPr lang="nl-NL">
              <a:solidFill>
                <a:prstClr val="black">
                  <a:tint val="75000"/>
                </a:prstClr>
              </a:solidFill>
            </a:endParaRPr>
          </a:p>
        </p:txBody>
      </p:sp>
    </p:spTree>
    <p:extLst>
      <p:ext uri="{BB962C8B-B14F-4D97-AF65-F5344CB8AC3E}">
        <p14:creationId xmlns:p14="http://schemas.microsoft.com/office/powerpoint/2010/main" val="362768686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Tijdelijke aanduiding voor afbeelding 7"/>
          <p:cNvPicPr>
            <a:picLocks noGrp="1" noChangeAspect="1"/>
          </p:cNvPicPr>
          <p:nvPr>
            <p:ph type="pic" idx="1"/>
          </p:nvPr>
        </p:nvPicPr>
        <p:blipFill>
          <a:blip r:embed="rId3" cstate="print">
            <a:extLst>
              <a:ext uri="{28A0092B-C50C-407E-A947-70E740481C1C}">
                <a14:useLocalDpi xmlns:a14="http://schemas.microsoft.com/office/drawing/2010/main" val="0"/>
              </a:ext>
            </a:extLst>
          </a:blip>
          <a:srcRect l="606" r="606"/>
          <a:stretch>
            <a:fillRect/>
          </a:stretch>
        </p:blipFill>
        <p:spPr>
          <a:xfrm rot="-5400000">
            <a:off x="-2349842" y="2349840"/>
            <a:ext cx="6858002" cy="2158317"/>
          </a:xfrm>
        </p:spPr>
      </p:pic>
      <p:sp>
        <p:nvSpPr>
          <p:cNvPr id="6" name="Tijdelijke aanduiding voor tekst 5"/>
          <p:cNvSpPr>
            <a:spLocks noGrp="1"/>
          </p:cNvSpPr>
          <p:nvPr>
            <p:ph type="body" sz="half" idx="2"/>
          </p:nvPr>
        </p:nvSpPr>
        <p:spPr>
          <a:xfrm>
            <a:off x="2425959" y="354561"/>
            <a:ext cx="9517225" cy="6148873"/>
          </a:xfrm>
        </p:spPr>
        <p:txBody>
          <a:bodyPr>
            <a:normAutofit/>
          </a:bodyPr>
          <a:lstStyle/>
          <a:p>
            <a:endParaRPr lang="nl-NL" sz="2800" b="1" i="1" dirty="0" smtClean="0"/>
          </a:p>
          <a:p>
            <a:r>
              <a:rPr lang="nl-NL" sz="2800" b="1" i="1" dirty="0" smtClean="0"/>
              <a:t>Algemene verordening gegevensbescherming /</a:t>
            </a:r>
            <a:r>
              <a:rPr lang="nl-NL" sz="2800" b="1" i="1" dirty="0"/>
              <a:t> </a:t>
            </a:r>
            <a:r>
              <a:rPr lang="nl-NL" sz="2800" b="1" i="1" dirty="0" smtClean="0"/>
              <a:t>AVG</a:t>
            </a:r>
          </a:p>
          <a:p>
            <a:endParaRPr lang="nl-NL" sz="2800" dirty="0" smtClean="0"/>
          </a:p>
          <a:p>
            <a:r>
              <a:rPr lang="nl-NL" sz="2800" dirty="0" smtClean="0"/>
              <a:t>Verwerkingsverantwoordelijke legt ‘register’ aan van verwerkingsactiviteiten</a:t>
            </a:r>
          </a:p>
          <a:p>
            <a:r>
              <a:rPr lang="nl-NL" sz="2800" dirty="0"/>
              <a:t> </a:t>
            </a:r>
            <a:r>
              <a:rPr lang="nl-NL" sz="2800" dirty="0" smtClean="0"/>
              <a:t> Verschillende elementen </a:t>
            </a:r>
            <a:r>
              <a:rPr lang="nl-NL" sz="2800" b="1" dirty="0" smtClean="0"/>
              <a:t>moeten</a:t>
            </a:r>
            <a:r>
              <a:rPr lang="nl-NL" sz="2800" dirty="0" smtClean="0"/>
              <a:t> worden vastgelegd:</a:t>
            </a:r>
          </a:p>
          <a:p>
            <a:r>
              <a:rPr lang="nl-NL" sz="2400" i="1" dirty="0" smtClean="0"/>
              <a:t>Doeleinden van de verwerking, categorieën van personen en  soorten van gegevens, FG, verwerkingsverantwoordelijke en gebruik ´verwerker´</a:t>
            </a:r>
          </a:p>
          <a:p>
            <a:r>
              <a:rPr lang="nl-NL" sz="2800" dirty="0" smtClean="0"/>
              <a:t>Verwerker legt </a:t>
            </a:r>
            <a:r>
              <a:rPr lang="nl-NL" sz="2800" b="1" dirty="0" smtClean="0"/>
              <a:t>ook</a:t>
            </a:r>
            <a:r>
              <a:rPr lang="nl-NL" sz="2800" dirty="0" smtClean="0"/>
              <a:t> ‘register’ aan, tenzij bij ‘</a:t>
            </a:r>
            <a:r>
              <a:rPr lang="nl-NL" sz="2800" dirty="0" err="1" smtClean="0"/>
              <a:t>verwerkingsverant</a:t>
            </a:r>
            <a:r>
              <a:rPr lang="nl-NL" sz="2800" dirty="0" smtClean="0"/>
              <a:t>-woordelijke´ minder dan 250 personen werkzaam zijn</a:t>
            </a:r>
          </a:p>
          <a:p>
            <a:r>
              <a:rPr lang="nl-NL" sz="2800" dirty="0" smtClean="0"/>
              <a:t>Als ‘verwerking’ wordt gedaan door een overheidsinstantie of overheidsorgaan, dan wijst ‘verwerker’ ook een </a:t>
            </a:r>
            <a:r>
              <a:rPr lang="nl-NL" sz="2800" b="1" dirty="0" smtClean="0"/>
              <a:t>FG</a:t>
            </a:r>
            <a:r>
              <a:rPr lang="nl-NL" sz="2800" dirty="0" smtClean="0"/>
              <a:t> aan!</a:t>
            </a:r>
          </a:p>
        </p:txBody>
      </p:sp>
      <p:sp>
        <p:nvSpPr>
          <p:cNvPr id="2" name="Tijdelijke aanduiding voor voettekst 1"/>
          <p:cNvSpPr>
            <a:spLocks noGrp="1"/>
          </p:cNvSpPr>
          <p:nvPr>
            <p:ph type="ftr" sz="quarter" idx="11"/>
          </p:nvPr>
        </p:nvSpPr>
        <p:spPr/>
        <p:txBody>
          <a:bodyPr/>
          <a:lstStyle/>
          <a:p>
            <a:endParaRPr lang="nl-NL" dirty="0" smtClean="0">
              <a:solidFill>
                <a:prstClr val="black">
                  <a:tint val="75000"/>
                </a:prstClr>
              </a:solidFill>
            </a:endParaRPr>
          </a:p>
          <a:p>
            <a:r>
              <a:rPr lang="nl-NL" dirty="0" smtClean="0">
                <a:solidFill>
                  <a:prstClr val="black">
                    <a:tint val="75000"/>
                  </a:prstClr>
                </a:solidFill>
              </a:rPr>
              <a:t>Presentatie </a:t>
            </a:r>
            <a:r>
              <a:rPr lang="nl-NL" dirty="0">
                <a:solidFill>
                  <a:prstClr val="black">
                    <a:tint val="75000"/>
                  </a:prstClr>
                </a:solidFill>
              </a:rPr>
              <a:t>15 mei 2017</a:t>
            </a:r>
          </a:p>
          <a:p>
            <a:endParaRPr lang="nl-NL" dirty="0">
              <a:solidFill>
                <a:prstClr val="black">
                  <a:tint val="75000"/>
                </a:prstClr>
              </a:solidFill>
            </a:endParaRPr>
          </a:p>
        </p:txBody>
      </p:sp>
      <p:sp>
        <p:nvSpPr>
          <p:cNvPr id="3" name="Tijdelijke aanduiding voor dianummer 2"/>
          <p:cNvSpPr>
            <a:spLocks noGrp="1"/>
          </p:cNvSpPr>
          <p:nvPr>
            <p:ph type="sldNum" sz="quarter" idx="12"/>
          </p:nvPr>
        </p:nvSpPr>
        <p:spPr/>
        <p:txBody>
          <a:bodyPr/>
          <a:lstStyle/>
          <a:p>
            <a:fld id="{5130DDCD-DF17-4CD5-9B48-B6036B0A6B61}" type="slidenum">
              <a:rPr lang="nl-NL" smtClean="0">
                <a:solidFill>
                  <a:prstClr val="black">
                    <a:tint val="75000"/>
                  </a:prstClr>
                </a:solidFill>
              </a:rPr>
              <a:pPr/>
              <a:t>16</a:t>
            </a:fld>
            <a:endParaRPr lang="nl-NL">
              <a:solidFill>
                <a:prstClr val="black">
                  <a:tint val="75000"/>
                </a:prstClr>
              </a:solidFill>
            </a:endParaRPr>
          </a:p>
        </p:txBody>
      </p:sp>
    </p:spTree>
    <p:extLst>
      <p:ext uri="{BB962C8B-B14F-4D97-AF65-F5344CB8AC3E}">
        <p14:creationId xmlns:p14="http://schemas.microsoft.com/office/powerpoint/2010/main" val="297233237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Tijdelijke aanduiding voor afbeelding 7"/>
          <p:cNvPicPr>
            <a:picLocks noGrp="1" noChangeAspect="1"/>
          </p:cNvPicPr>
          <p:nvPr>
            <p:ph type="pic" idx="1"/>
          </p:nvPr>
        </p:nvPicPr>
        <p:blipFill>
          <a:blip r:embed="rId3" cstate="print">
            <a:extLst>
              <a:ext uri="{28A0092B-C50C-407E-A947-70E740481C1C}">
                <a14:useLocalDpi xmlns:a14="http://schemas.microsoft.com/office/drawing/2010/main" val="0"/>
              </a:ext>
            </a:extLst>
          </a:blip>
          <a:srcRect l="606" r="606"/>
          <a:stretch>
            <a:fillRect/>
          </a:stretch>
        </p:blipFill>
        <p:spPr>
          <a:xfrm rot="-5400000">
            <a:off x="-2358080" y="2358078"/>
            <a:ext cx="6858002" cy="2141841"/>
          </a:xfrm>
        </p:spPr>
      </p:pic>
      <p:sp>
        <p:nvSpPr>
          <p:cNvPr id="6" name="Tijdelijke aanduiding voor tekst 5"/>
          <p:cNvSpPr>
            <a:spLocks noGrp="1"/>
          </p:cNvSpPr>
          <p:nvPr>
            <p:ph type="body" sz="half" idx="2"/>
          </p:nvPr>
        </p:nvSpPr>
        <p:spPr>
          <a:xfrm>
            <a:off x="2425959" y="354561"/>
            <a:ext cx="9517225" cy="6148873"/>
          </a:xfrm>
        </p:spPr>
        <p:txBody>
          <a:bodyPr>
            <a:normAutofit lnSpcReduction="10000"/>
          </a:bodyPr>
          <a:lstStyle/>
          <a:p>
            <a:endParaRPr lang="nl-NL" sz="2800" b="1" i="1" dirty="0" smtClean="0"/>
          </a:p>
          <a:p>
            <a:r>
              <a:rPr lang="nl-NL" sz="2800" b="1" i="1" dirty="0" smtClean="0"/>
              <a:t>Verantwoordelijkheden (Taken) van de FG</a:t>
            </a:r>
          </a:p>
          <a:p>
            <a:endParaRPr lang="nl-NL" sz="2800" dirty="0" smtClean="0"/>
          </a:p>
          <a:p>
            <a:r>
              <a:rPr lang="nl-NL" sz="2800" dirty="0" smtClean="0"/>
              <a:t>Bijdragen aan het zorgvuldig omgaan met gegevens door het uitoefenen van toezicht en het bieden van alternatieven voor ‘juiste wijze’</a:t>
            </a:r>
          </a:p>
          <a:p>
            <a:r>
              <a:rPr lang="nl-NL" sz="2800" dirty="0" smtClean="0"/>
              <a:t>Betrouwbaarheid (onder meer geheimhoudingsplicht) en juistheid van de advisering</a:t>
            </a:r>
          </a:p>
          <a:p>
            <a:r>
              <a:rPr lang="nl-NL" sz="2800" dirty="0" smtClean="0"/>
              <a:t>Bijhouden eigen deskundigheid</a:t>
            </a:r>
          </a:p>
          <a:p>
            <a:r>
              <a:rPr lang="nl-NL" sz="2800" dirty="0" smtClean="0"/>
              <a:t>Verdedigen van ‘onafhankelijkheid’ of ‘onpartijdigheid’</a:t>
            </a:r>
          </a:p>
          <a:p>
            <a:r>
              <a:rPr lang="nl-NL" sz="2800" dirty="0" smtClean="0"/>
              <a:t>Rekening houden met alle belangen, zowel vanuit oogpunt van bedrijfsvoering als vanuit het oogpunt van de medewerkers en betrokkenen</a:t>
            </a:r>
          </a:p>
          <a:p>
            <a:r>
              <a:rPr lang="nl-NL" sz="2800" dirty="0" smtClean="0"/>
              <a:t>Aanspreekpunt voor de ‘betrokkene’</a:t>
            </a:r>
          </a:p>
          <a:p>
            <a:endParaRPr lang="nl-NL" sz="4800" dirty="0"/>
          </a:p>
        </p:txBody>
      </p:sp>
      <p:sp>
        <p:nvSpPr>
          <p:cNvPr id="2" name="Tijdelijke aanduiding voor voettekst 1"/>
          <p:cNvSpPr>
            <a:spLocks noGrp="1"/>
          </p:cNvSpPr>
          <p:nvPr>
            <p:ph type="ftr" sz="quarter" idx="11"/>
          </p:nvPr>
        </p:nvSpPr>
        <p:spPr/>
        <p:txBody>
          <a:bodyPr/>
          <a:lstStyle/>
          <a:p>
            <a:endParaRPr lang="nl-NL" dirty="0" smtClean="0"/>
          </a:p>
          <a:p>
            <a:r>
              <a:rPr lang="nl-NL" dirty="0" smtClean="0"/>
              <a:t>Presentatie </a:t>
            </a:r>
            <a:r>
              <a:rPr lang="nl-NL" dirty="0"/>
              <a:t>15 mei 2017</a:t>
            </a:r>
          </a:p>
          <a:p>
            <a:endParaRPr lang="nl-NL" dirty="0"/>
          </a:p>
        </p:txBody>
      </p:sp>
      <p:sp>
        <p:nvSpPr>
          <p:cNvPr id="3" name="Tijdelijke aanduiding voor dianummer 2"/>
          <p:cNvSpPr>
            <a:spLocks noGrp="1"/>
          </p:cNvSpPr>
          <p:nvPr>
            <p:ph type="sldNum" sz="quarter" idx="12"/>
          </p:nvPr>
        </p:nvSpPr>
        <p:spPr/>
        <p:txBody>
          <a:bodyPr/>
          <a:lstStyle/>
          <a:p>
            <a:fld id="{5130DDCD-DF17-4CD5-9B48-B6036B0A6B61}" type="slidenum">
              <a:rPr lang="nl-NL" smtClean="0"/>
              <a:t>17</a:t>
            </a:fld>
            <a:endParaRPr lang="nl-NL"/>
          </a:p>
        </p:txBody>
      </p:sp>
    </p:spTree>
    <p:extLst>
      <p:ext uri="{BB962C8B-B14F-4D97-AF65-F5344CB8AC3E}">
        <p14:creationId xmlns:p14="http://schemas.microsoft.com/office/powerpoint/2010/main" val="27328755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Tijdelijke aanduiding voor afbeelding 7"/>
          <p:cNvPicPr>
            <a:picLocks noGrp="1" noChangeAspect="1"/>
          </p:cNvPicPr>
          <p:nvPr>
            <p:ph type="pic" idx="1"/>
          </p:nvPr>
        </p:nvPicPr>
        <p:blipFill>
          <a:blip r:embed="rId2" cstate="print">
            <a:extLst>
              <a:ext uri="{28A0092B-C50C-407E-A947-70E740481C1C}">
                <a14:useLocalDpi xmlns:a14="http://schemas.microsoft.com/office/drawing/2010/main" val="0"/>
              </a:ext>
            </a:extLst>
          </a:blip>
          <a:srcRect l="606" r="606"/>
          <a:stretch>
            <a:fillRect/>
          </a:stretch>
        </p:blipFill>
        <p:spPr>
          <a:xfrm rot="-5400000">
            <a:off x="-2358080" y="2358078"/>
            <a:ext cx="6858002" cy="2141841"/>
          </a:xfrm>
        </p:spPr>
      </p:pic>
      <p:sp>
        <p:nvSpPr>
          <p:cNvPr id="6" name="Tijdelijke aanduiding voor tekst 5"/>
          <p:cNvSpPr>
            <a:spLocks noGrp="1"/>
          </p:cNvSpPr>
          <p:nvPr>
            <p:ph type="body" sz="half" idx="2"/>
          </p:nvPr>
        </p:nvSpPr>
        <p:spPr>
          <a:xfrm>
            <a:off x="2425959" y="354561"/>
            <a:ext cx="9517225" cy="6148873"/>
          </a:xfrm>
        </p:spPr>
        <p:txBody>
          <a:bodyPr>
            <a:normAutofit/>
          </a:bodyPr>
          <a:lstStyle/>
          <a:p>
            <a:endParaRPr lang="nl-NL" dirty="0" smtClean="0"/>
          </a:p>
          <a:p>
            <a:endParaRPr lang="nl-NL" sz="2800" b="1" i="1" dirty="0"/>
          </a:p>
          <a:p>
            <a:r>
              <a:rPr lang="nl-NL" sz="6000" b="1" i="1" dirty="0" smtClean="0"/>
              <a:t>Dank voor jullie aandacht!</a:t>
            </a:r>
          </a:p>
          <a:p>
            <a:endParaRPr lang="nl-NL" sz="2800" b="1" i="1" dirty="0"/>
          </a:p>
          <a:p>
            <a:endParaRPr lang="nl-NL" sz="2800" b="1" i="1" dirty="0" smtClean="0"/>
          </a:p>
          <a:p>
            <a:endParaRPr lang="nl-NL" sz="2800" b="1" i="1" dirty="0" smtClean="0"/>
          </a:p>
          <a:p>
            <a:r>
              <a:rPr lang="nl-NL" sz="2800" b="1" i="1" dirty="0" smtClean="0"/>
              <a:t>mr. C.H.M. Reijmers CIPP/E</a:t>
            </a:r>
          </a:p>
          <a:p>
            <a:r>
              <a:rPr lang="nl-NL" sz="2800" b="1" i="1" dirty="0" smtClean="0"/>
              <a:t>Email: </a:t>
            </a:r>
            <a:r>
              <a:rPr lang="nl-NL" sz="2800" b="1" i="1" dirty="0" smtClean="0">
                <a:solidFill>
                  <a:schemeClr val="accent6">
                    <a:lumMod val="50000"/>
                  </a:schemeClr>
                </a:solidFill>
                <a:hlinkClick r:id="rId3"/>
              </a:rPr>
              <a:t>chrisreijmers@outlook.com</a:t>
            </a:r>
            <a:endParaRPr lang="nl-NL" sz="2800" b="1" i="1" dirty="0" smtClean="0">
              <a:solidFill>
                <a:schemeClr val="accent6">
                  <a:lumMod val="50000"/>
                </a:schemeClr>
              </a:solidFill>
            </a:endParaRPr>
          </a:p>
          <a:p>
            <a:r>
              <a:rPr lang="nl-NL" sz="2800" b="1" i="1" dirty="0" smtClean="0"/>
              <a:t>Telefoonnummer 06-14325418</a:t>
            </a:r>
            <a:endParaRPr lang="nl-NL" sz="3600" dirty="0" smtClean="0"/>
          </a:p>
          <a:p>
            <a:endParaRPr lang="nl-NL" sz="4800" dirty="0"/>
          </a:p>
        </p:txBody>
      </p:sp>
      <p:pic>
        <p:nvPicPr>
          <p:cNvPr id="2" name="Afbeelding 1"/>
          <p:cNvPicPr>
            <a:picLocks noChangeAspect="1"/>
          </p:cNvPicPr>
          <p:nvPr/>
        </p:nvPicPr>
        <p:blipFill>
          <a:blip r:embed="rId4"/>
          <a:stretch>
            <a:fillRect/>
          </a:stretch>
        </p:blipFill>
        <p:spPr>
          <a:xfrm>
            <a:off x="9885406" y="4629665"/>
            <a:ext cx="1640542" cy="1623984"/>
          </a:xfrm>
          <a:prstGeom prst="rect">
            <a:avLst/>
          </a:prstGeom>
        </p:spPr>
      </p:pic>
      <p:sp>
        <p:nvSpPr>
          <p:cNvPr id="3" name="Tijdelijke aanduiding voor voettekst 2"/>
          <p:cNvSpPr>
            <a:spLocks noGrp="1"/>
          </p:cNvSpPr>
          <p:nvPr>
            <p:ph type="ftr" sz="quarter" idx="11"/>
          </p:nvPr>
        </p:nvSpPr>
        <p:spPr/>
        <p:txBody>
          <a:bodyPr/>
          <a:lstStyle/>
          <a:p>
            <a:endParaRPr lang="nl-NL" dirty="0" smtClean="0"/>
          </a:p>
          <a:p>
            <a:r>
              <a:rPr lang="nl-NL" dirty="0" smtClean="0"/>
              <a:t>Presentatie </a:t>
            </a:r>
            <a:r>
              <a:rPr lang="nl-NL" dirty="0"/>
              <a:t>15 mei 2017</a:t>
            </a:r>
          </a:p>
          <a:p>
            <a:endParaRPr lang="nl-NL" dirty="0"/>
          </a:p>
        </p:txBody>
      </p:sp>
    </p:spTree>
    <p:extLst>
      <p:ext uri="{BB962C8B-B14F-4D97-AF65-F5344CB8AC3E}">
        <p14:creationId xmlns:p14="http://schemas.microsoft.com/office/powerpoint/2010/main" val="410279036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Tijdelijke aanduiding voor afbeelding 7"/>
          <p:cNvPicPr>
            <a:picLocks noGrp="1" noChangeAspect="1"/>
          </p:cNvPicPr>
          <p:nvPr>
            <p:ph type="pic" idx="1"/>
          </p:nvPr>
        </p:nvPicPr>
        <p:blipFill>
          <a:blip r:embed="rId3" cstate="print">
            <a:extLst>
              <a:ext uri="{28A0092B-C50C-407E-A947-70E740481C1C}">
                <a14:useLocalDpi xmlns:a14="http://schemas.microsoft.com/office/drawing/2010/main" val="0"/>
              </a:ext>
            </a:extLst>
          </a:blip>
          <a:srcRect l="606" r="606"/>
          <a:stretch>
            <a:fillRect/>
          </a:stretch>
        </p:blipFill>
        <p:spPr>
          <a:xfrm rot="-5400000">
            <a:off x="-2353962" y="2353961"/>
            <a:ext cx="6858002" cy="2150075"/>
          </a:xfrm>
        </p:spPr>
      </p:pic>
      <p:sp>
        <p:nvSpPr>
          <p:cNvPr id="6" name="Tijdelijke aanduiding voor tekst 5"/>
          <p:cNvSpPr>
            <a:spLocks noGrp="1"/>
          </p:cNvSpPr>
          <p:nvPr>
            <p:ph type="body" sz="half" idx="2"/>
          </p:nvPr>
        </p:nvSpPr>
        <p:spPr>
          <a:xfrm>
            <a:off x="2425959" y="354561"/>
            <a:ext cx="9517225" cy="6148873"/>
          </a:xfrm>
        </p:spPr>
        <p:txBody>
          <a:bodyPr>
            <a:normAutofit/>
          </a:bodyPr>
          <a:lstStyle/>
          <a:p>
            <a:endParaRPr lang="nl-NL" dirty="0" smtClean="0"/>
          </a:p>
          <a:p>
            <a:r>
              <a:rPr lang="nl-NL" sz="2800" dirty="0" smtClean="0"/>
              <a:t>Kort voorstellen</a:t>
            </a:r>
          </a:p>
          <a:p>
            <a:r>
              <a:rPr lang="nl-NL" sz="2800" dirty="0" smtClean="0"/>
              <a:t>Inhoud van mijn presentatie:</a:t>
            </a:r>
          </a:p>
          <a:p>
            <a:pPr marL="914400" indent="-914400">
              <a:buAutoNum type="arabicPeriod"/>
            </a:pPr>
            <a:r>
              <a:rPr lang="nl-NL" sz="2400" i="1" dirty="0" smtClean="0"/>
              <a:t>Kennismaking met wet- en regelgeving rond de verwerking van persoonsgegevens</a:t>
            </a:r>
          </a:p>
          <a:p>
            <a:pPr marL="914400" indent="-914400">
              <a:buAutoNum type="arabicPeriod"/>
            </a:pPr>
            <a:r>
              <a:rPr lang="nl-NL" sz="2400" i="1" dirty="0" smtClean="0"/>
              <a:t>Nut en noodzaak van een </a:t>
            </a:r>
            <a:r>
              <a:rPr lang="nl-NL" sz="2400" b="1" i="1" dirty="0" smtClean="0"/>
              <a:t>bewerkersovereenkomst</a:t>
            </a:r>
          </a:p>
          <a:p>
            <a:pPr marL="914400" indent="-914400">
              <a:buAutoNum type="arabicPeriod"/>
            </a:pPr>
            <a:r>
              <a:rPr lang="nl-NL" sz="2400" i="1" dirty="0" smtClean="0"/>
              <a:t>Wat wordt er in de overeenkomst vastgelegd?</a:t>
            </a:r>
          </a:p>
          <a:p>
            <a:pPr marL="914400" indent="-914400">
              <a:buAutoNum type="arabicPeriod"/>
            </a:pPr>
            <a:r>
              <a:rPr lang="nl-NL" sz="2400" i="1" dirty="0" smtClean="0"/>
              <a:t>De meldplicht datalekken</a:t>
            </a:r>
          </a:p>
          <a:p>
            <a:pPr marL="914400" indent="-914400">
              <a:buAutoNum type="arabicPeriod"/>
            </a:pPr>
            <a:r>
              <a:rPr lang="nl-NL" sz="2400" i="1" dirty="0" smtClean="0"/>
              <a:t>De Algemene verordening gegevensbescherming /AVG</a:t>
            </a:r>
            <a:endParaRPr lang="nl-NL" sz="2400" i="1" dirty="0"/>
          </a:p>
          <a:p>
            <a:pPr marL="914400" indent="-914400">
              <a:buAutoNum type="arabicPeriod"/>
            </a:pPr>
            <a:r>
              <a:rPr lang="nl-NL" sz="2400" i="1" dirty="0" smtClean="0"/>
              <a:t>Meer eisen aan de ‘verwerker’</a:t>
            </a:r>
          </a:p>
          <a:p>
            <a:pPr marL="914400" indent="-914400">
              <a:buAutoNum type="arabicPeriod"/>
            </a:pPr>
            <a:r>
              <a:rPr lang="nl-NL" sz="2400" i="1" dirty="0" smtClean="0"/>
              <a:t>Een eigen register van </a:t>
            </a:r>
            <a:r>
              <a:rPr lang="nl-NL" sz="2400" b="1" i="1" dirty="0" smtClean="0"/>
              <a:t>‘verwerkingsactiviteiten’</a:t>
            </a:r>
          </a:p>
          <a:p>
            <a:pPr marL="914400" indent="-914400">
              <a:buAutoNum type="arabicPeriod"/>
            </a:pPr>
            <a:r>
              <a:rPr lang="nl-NL" sz="2400" i="1" dirty="0" smtClean="0"/>
              <a:t>Wellicht een ‘eigen’ </a:t>
            </a:r>
            <a:r>
              <a:rPr lang="nl-NL" sz="2400" b="1" i="1" dirty="0" smtClean="0"/>
              <a:t>interne toezichthouder </a:t>
            </a:r>
            <a:r>
              <a:rPr lang="nl-NL" sz="2400" i="1" dirty="0" smtClean="0"/>
              <a:t>aanwijzen</a:t>
            </a:r>
            <a:endParaRPr lang="nl-NL" sz="2400" dirty="0" smtClean="0"/>
          </a:p>
          <a:p>
            <a:endParaRPr lang="nl-NL" sz="2800" dirty="0" smtClean="0"/>
          </a:p>
          <a:p>
            <a:pPr marL="914400" indent="-914400">
              <a:buAutoNum type="arabicPeriod"/>
            </a:pPr>
            <a:endParaRPr lang="nl-NL" sz="3600" dirty="0" smtClean="0"/>
          </a:p>
          <a:p>
            <a:pPr marL="914400" indent="-914400">
              <a:buAutoNum type="arabicPeriod"/>
            </a:pPr>
            <a:endParaRPr lang="nl-NL" sz="3600" dirty="0" smtClean="0"/>
          </a:p>
          <a:p>
            <a:endParaRPr lang="nl-NL" sz="4800" dirty="0"/>
          </a:p>
        </p:txBody>
      </p:sp>
      <p:sp>
        <p:nvSpPr>
          <p:cNvPr id="2" name="Tijdelijke aanduiding voor voettekst 1"/>
          <p:cNvSpPr>
            <a:spLocks noGrp="1"/>
          </p:cNvSpPr>
          <p:nvPr>
            <p:ph type="ftr" sz="quarter" idx="11"/>
          </p:nvPr>
        </p:nvSpPr>
        <p:spPr/>
        <p:txBody>
          <a:bodyPr/>
          <a:lstStyle/>
          <a:p>
            <a:r>
              <a:rPr lang="nl-NL" dirty="0" smtClean="0"/>
              <a:t>Presentatie 15 mei 2017</a:t>
            </a:r>
            <a:endParaRPr lang="nl-NL" dirty="0"/>
          </a:p>
        </p:txBody>
      </p:sp>
      <p:sp>
        <p:nvSpPr>
          <p:cNvPr id="3" name="Tijdelijke aanduiding voor dianummer 2"/>
          <p:cNvSpPr>
            <a:spLocks noGrp="1"/>
          </p:cNvSpPr>
          <p:nvPr>
            <p:ph type="sldNum" sz="quarter" idx="12"/>
          </p:nvPr>
        </p:nvSpPr>
        <p:spPr/>
        <p:txBody>
          <a:bodyPr/>
          <a:lstStyle/>
          <a:p>
            <a:fld id="{5130DDCD-DF17-4CD5-9B48-B6036B0A6B61}" type="slidenum">
              <a:rPr lang="nl-NL" smtClean="0"/>
              <a:t>2</a:t>
            </a:fld>
            <a:endParaRPr lang="nl-NL" dirty="0"/>
          </a:p>
        </p:txBody>
      </p:sp>
    </p:spTree>
    <p:extLst>
      <p:ext uri="{BB962C8B-B14F-4D97-AF65-F5344CB8AC3E}">
        <p14:creationId xmlns:p14="http://schemas.microsoft.com/office/powerpoint/2010/main" val="250932544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Tijdelijke aanduiding voor afbeelding 7"/>
          <p:cNvPicPr>
            <a:picLocks noGrp="1" noChangeAspect="1"/>
          </p:cNvPicPr>
          <p:nvPr>
            <p:ph type="pic" idx="1"/>
          </p:nvPr>
        </p:nvPicPr>
        <p:blipFill>
          <a:blip r:embed="rId2" cstate="print">
            <a:extLst>
              <a:ext uri="{28A0092B-C50C-407E-A947-70E740481C1C}">
                <a14:useLocalDpi xmlns:a14="http://schemas.microsoft.com/office/drawing/2010/main" val="0"/>
              </a:ext>
            </a:extLst>
          </a:blip>
          <a:srcRect l="606" r="606"/>
          <a:stretch>
            <a:fillRect/>
          </a:stretch>
        </p:blipFill>
        <p:spPr>
          <a:xfrm rot="-5400000">
            <a:off x="-2353961" y="2353959"/>
            <a:ext cx="6858002" cy="2150079"/>
          </a:xfrm>
        </p:spPr>
      </p:pic>
      <p:sp>
        <p:nvSpPr>
          <p:cNvPr id="6" name="Tijdelijke aanduiding voor tekst 5"/>
          <p:cNvSpPr>
            <a:spLocks noGrp="1"/>
          </p:cNvSpPr>
          <p:nvPr>
            <p:ph type="body" sz="half" idx="2"/>
          </p:nvPr>
        </p:nvSpPr>
        <p:spPr>
          <a:xfrm>
            <a:off x="2425959" y="354561"/>
            <a:ext cx="9517225" cy="6148873"/>
          </a:xfrm>
        </p:spPr>
        <p:txBody>
          <a:bodyPr>
            <a:normAutofit/>
          </a:bodyPr>
          <a:lstStyle/>
          <a:p>
            <a:endParaRPr lang="nl-NL" dirty="0" smtClean="0"/>
          </a:p>
          <a:p>
            <a:endParaRPr lang="nl-NL" dirty="0"/>
          </a:p>
          <a:p>
            <a:pPr marL="571500" indent="-571500">
              <a:buFont typeface="Arial" panose="020B0604020202020204" pitchFamily="34" charset="0"/>
              <a:buChar char="•"/>
            </a:pPr>
            <a:r>
              <a:rPr lang="nl-NL" sz="2000" dirty="0" smtClean="0"/>
              <a:t>Als politieagent begonnen in Rotterdam, avondstudie rechten EUR</a:t>
            </a:r>
          </a:p>
          <a:p>
            <a:pPr marL="571500" indent="-571500">
              <a:buFont typeface="Arial" panose="020B0604020202020204" pitchFamily="34" charset="0"/>
              <a:buChar char="•"/>
            </a:pPr>
            <a:r>
              <a:rPr lang="nl-NL" sz="2000" dirty="0" smtClean="0"/>
              <a:t>In projectgroep begonnen met Wet persoonsregistraties (gemeente Rotterdam) en Wet politieregisters. Eerste modelreglement voor politieregister </a:t>
            </a:r>
            <a:r>
              <a:rPr lang="nl-NL" sz="2000" i="1" dirty="0" smtClean="0"/>
              <a:t>‘</a:t>
            </a:r>
            <a:r>
              <a:rPr lang="nl-NL" sz="2000" i="1" dirty="0" err="1" smtClean="0"/>
              <a:t>Multipol</a:t>
            </a:r>
            <a:r>
              <a:rPr lang="nl-NL" sz="2000" i="1" dirty="0" smtClean="0"/>
              <a:t>’</a:t>
            </a:r>
          </a:p>
          <a:p>
            <a:pPr marL="571500" indent="-571500">
              <a:buFont typeface="Arial" panose="020B0604020202020204" pitchFamily="34" charset="0"/>
              <a:buChar char="•"/>
            </a:pPr>
            <a:r>
              <a:rPr lang="nl-NL" sz="2000" dirty="0" smtClean="0"/>
              <a:t>Gemeente Rotterdam, deelgemeente Delfshaven sector OOV naast zelfstandig adviesbureau op het terrein van gegevensbescherming</a:t>
            </a:r>
          </a:p>
          <a:p>
            <a:pPr marL="571500" indent="-571500">
              <a:buFont typeface="Arial" panose="020B0604020202020204" pitchFamily="34" charset="0"/>
              <a:buChar char="•"/>
            </a:pPr>
            <a:r>
              <a:rPr lang="nl-NL" sz="2000" dirty="0" smtClean="0"/>
              <a:t>Implementatietrajecten Wbp, docent politieonderwijs, </a:t>
            </a:r>
            <a:r>
              <a:rPr lang="nl-NL" sz="2000" dirty="0" err="1" smtClean="0"/>
              <a:t>Kmar</a:t>
            </a:r>
            <a:r>
              <a:rPr lang="nl-NL" sz="2000" dirty="0" smtClean="0"/>
              <a:t> en Bestuursacademie</a:t>
            </a:r>
          </a:p>
          <a:p>
            <a:pPr marL="571500" indent="-571500">
              <a:buFont typeface="Arial" panose="020B0604020202020204" pitchFamily="34" charset="0"/>
              <a:buChar char="•"/>
            </a:pPr>
            <a:r>
              <a:rPr lang="nl-NL" sz="2000" dirty="0" smtClean="0"/>
              <a:t>Consultant en betrokken bij bestuurlijke aanpak georganiseerde misdaad             (RIEC, LIEC, woonfraude, </a:t>
            </a:r>
            <a:r>
              <a:rPr lang="nl-NL" sz="2000" dirty="0" err="1" smtClean="0"/>
              <a:t>Emergo</a:t>
            </a:r>
            <a:r>
              <a:rPr lang="nl-NL" sz="2000" dirty="0" smtClean="0"/>
              <a:t>), dienstverlening Hogescholen en overheid</a:t>
            </a:r>
          </a:p>
          <a:p>
            <a:pPr marL="571500" indent="-571500">
              <a:buFont typeface="Arial" panose="020B0604020202020204" pitchFamily="34" charset="0"/>
              <a:buChar char="•"/>
            </a:pPr>
            <a:r>
              <a:rPr lang="nl-NL" sz="2000" dirty="0" smtClean="0"/>
              <a:t>Lid expertpool privacy VNG/KING voor gegevensbescherming sociaal domein</a:t>
            </a:r>
          </a:p>
          <a:p>
            <a:pPr marL="571500" indent="-571500">
              <a:buFont typeface="Arial" panose="020B0604020202020204" pitchFamily="34" charset="0"/>
              <a:buChar char="•"/>
            </a:pPr>
            <a:r>
              <a:rPr lang="nl-NL" sz="2000" dirty="0" smtClean="0"/>
              <a:t>Gemeente Amsterdam, Kansspelautoriteit, NAM Legal Counsel Data Privacy Earthquake team en nu senior jurist privacy AVG bij ministerie van Economische Zaken</a:t>
            </a:r>
          </a:p>
          <a:p>
            <a:pPr marL="571500" indent="-571500">
              <a:buFont typeface="Arial" panose="020B0604020202020204" pitchFamily="34" charset="0"/>
              <a:buChar char="•"/>
            </a:pPr>
            <a:r>
              <a:rPr lang="nl-NL" sz="2000" dirty="0" smtClean="0"/>
              <a:t>Geassocieerd lid NGFG, lid IAPP en gecertificeerd</a:t>
            </a:r>
          </a:p>
          <a:p>
            <a:endParaRPr lang="nl-NL" sz="3600" dirty="0" smtClean="0"/>
          </a:p>
          <a:p>
            <a:endParaRPr lang="nl-NL" sz="3600" dirty="0" smtClean="0"/>
          </a:p>
          <a:p>
            <a:endParaRPr lang="nl-NL" sz="4800" dirty="0"/>
          </a:p>
        </p:txBody>
      </p:sp>
      <p:pic>
        <p:nvPicPr>
          <p:cNvPr id="2" name="Afbeelding 1"/>
          <p:cNvPicPr>
            <a:picLocks noChangeAspect="1"/>
          </p:cNvPicPr>
          <p:nvPr/>
        </p:nvPicPr>
        <p:blipFill>
          <a:blip r:embed="rId3"/>
          <a:stretch>
            <a:fillRect/>
          </a:stretch>
        </p:blipFill>
        <p:spPr>
          <a:xfrm>
            <a:off x="10378464" y="5052784"/>
            <a:ext cx="1353429" cy="1365622"/>
          </a:xfrm>
          <a:prstGeom prst="rect">
            <a:avLst/>
          </a:prstGeom>
        </p:spPr>
      </p:pic>
      <p:sp>
        <p:nvSpPr>
          <p:cNvPr id="3" name="Tijdelijke aanduiding voor voettekst 2"/>
          <p:cNvSpPr>
            <a:spLocks noGrp="1"/>
          </p:cNvSpPr>
          <p:nvPr>
            <p:ph type="ftr" sz="quarter" idx="11"/>
          </p:nvPr>
        </p:nvSpPr>
        <p:spPr/>
        <p:txBody>
          <a:bodyPr/>
          <a:lstStyle/>
          <a:p>
            <a:endParaRPr lang="nl-NL" dirty="0" smtClean="0"/>
          </a:p>
          <a:p>
            <a:r>
              <a:rPr lang="nl-NL" dirty="0" smtClean="0"/>
              <a:t>Presentatie </a:t>
            </a:r>
            <a:r>
              <a:rPr lang="nl-NL" dirty="0"/>
              <a:t>15 mei 2017</a:t>
            </a:r>
          </a:p>
          <a:p>
            <a:endParaRPr lang="nl-NL" dirty="0"/>
          </a:p>
        </p:txBody>
      </p:sp>
    </p:spTree>
    <p:extLst>
      <p:ext uri="{BB962C8B-B14F-4D97-AF65-F5344CB8AC3E}">
        <p14:creationId xmlns:p14="http://schemas.microsoft.com/office/powerpoint/2010/main" val="88015908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Tijdelijke aanduiding voor afbeelding 7"/>
          <p:cNvPicPr>
            <a:picLocks noGrp="1" noChangeAspect="1"/>
          </p:cNvPicPr>
          <p:nvPr>
            <p:ph type="pic" idx="1"/>
          </p:nvPr>
        </p:nvPicPr>
        <p:blipFill>
          <a:blip r:embed="rId3" cstate="print">
            <a:extLst>
              <a:ext uri="{28A0092B-C50C-407E-A947-70E740481C1C}">
                <a14:useLocalDpi xmlns:a14="http://schemas.microsoft.com/office/drawing/2010/main" val="0"/>
              </a:ext>
            </a:extLst>
          </a:blip>
          <a:srcRect l="606" r="606"/>
          <a:stretch>
            <a:fillRect/>
          </a:stretch>
        </p:blipFill>
        <p:spPr>
          <a:xfrm rot="-5400000">
            <a:off x="-2349841" y="2349841"/>
            <a:ext cx="6858002" cy="2158315"/>
          </a:xfrm>
        </p:spPr>
      </p:pic>
      <p:sp>
        <p:nvSpPr>
          <p:cNvPr id="6" name="Tijdelijke aanduiding voor tekst 5"/>
          <p:cNvSpPr>
            <a:spLocks noGrp="1"/>
          </p:cNvSpPr>
          <p:nvPr>
            <p:ph type="body" sz="half" idx="2"/>
          </p:nvPr>
        </p:nvSpPr>
        <p:spPr>
          <a:xfrm>
            <a:off x="2425959" y="354561"/>
            <a:ext cx="9517225" cy="6148873"/>
          </a:xfrm>
        </p:spPr>
        <p:txBody>
          <a:bodyPr>
            <a:normAutofit/>
          </a:bodyPr>
          <a:lstStyle/>
          <a:p>
            <a:endParaRPr lang="nl-NL" dirty="0" smtClean="0"/>
          </a:p>
          <a:p>
            <a:r>
              <a:rPr lang="nl-NL" sz="2800" b="1" i="1" dirty="0" smtClean="0"/>
              <a:t>Kennismaking met regelgeving rond de verwerking van persoonsgegevens</a:t>
            </a:r>
            <a:endParaRPr lang="nl-NL" sz="2800" dirty="0" smtClean="0"/>
          </a:p>
          <a:p>
            <a:endParaRPr lang="nl-NL" sz="1800" dirty="0"/>
          </a:p>
          <a:p>
            <a:r>
              <a:rPr lang="nl-NL" sz="2800" b="1" dirty="0" smtClean="0"/>
              <a:t>Grondrecht</a:t>
            </a:r>
            <a:r>
              <a:rPr lang="nl-NL" sz="2800" dirty="0" smtClean="0"/>
              <a:t>, bescherming van de persoonlijke levenssfeer</a:t>
            </a:r>
            <a:endParaRPr lang="nl-NL" sz="2800" dirty="0"/>
          </a:p>
          <a:p>
            <a:r>
              <a:rPr lang="nl-NL" sz="2800" dirty="0" smtClean="0"/>
              <a:t>Wet bescherming persoonsgegevens (Wbp) als ‘kaderwet’</a:t>
            </a:r>
          </a:p>
          <a:p>
            <a:r>
              <a:rPr lang="nl-NL" sz="2800" dirty="0" smtClean="0"/>
              <a:t>Centraal staat het zorgvuldig omgaan met persoonsgegevens</a:t>
            </a:r>
          </a:p>
          <a:p>
            <a:endParaRPr lang="nl-NL" sz="2400" b="1" dirty="0" smtClean="0"/>
          </a:p>
          <a:p>
            <a:r>
              <a:rPr lang="nl-NL" sz="2800" b="1" dirty="0" smtClean="0"/>
              <a:t>Uitgangspunten</a:t>
            </a:r>
            <a:r>
              <a:rPr lang="nl-NL" sz="2800" dirty="0" smtClean="0"/>
              <a:t>:</a:t>
            </a:r>
          </a:p>
          <a:p>
            <a:r>
              <a:rPr lang="nl-NL" sz="2800" dirty="0" smtClean="0"/>
              <a:t>Verplichtingen van de ‘verantwoordelijke’</a:t>
            </a:r>
          </a:p>
          <a:p>
            <a:r>
              <a:rPr lang="nl-NL" sz="2800" dirty="0" smtClean="0"/>
              <a:t>Rechten van de ‘betrokkene’</a:t>
            </a:r>
          </a:p>
          <a:p>
            <a:endParaRPr lang="nl-NL" sz="4800" dirty="0"/>
          </a:p>
        </p:txBody>
      </p:sp>
      <p:sp>
        <p:nvSpPr>
          <p:cNvPr id="2" name="Tijdelijke aanduiding voor voettekst 1"/>
          <p:cNvSpPr>
            <a:spLocks noGrp="1"/>
          </p:cNvSpPr>
          <p:nvPr>
            <p:ph type="ftr" sz="quarter" idx="11"/>
          </p:nvPr>
        </p:nvSpPr>
        <p:spPr/>
        <p:txBody>
          <a:bodyPr/>
          <a:lstStyle/>
          <a:p>
            <a:endParaRPr lang="nl-NL" dirty="0" smtClean="0"/>
          </a:p>
          <a:p>
            <a:r>
              <a:rPr lang="nl-NL" dirty="0" smtClean="0"/>
              <a:t>Presentatie </a:t>
            </a:r>
            <a:r>
              <a:rPr lang="nl-NL" dirty="0"/>
              <a:t>15 mei 2017</a:t>
            </a:r>
          </a:p>
          <a:p>
            <a:endParaRPr lang="nl-NL" dirty="0"/>
          </a:p>
        </p:txBody>
      </p:sp>
      <p:sp>
        <p:nvSpPr>
          <p:cNvPr id="3" name="Tijdelijke aanduiding voor dianummer 2"/>
          <p:cNvSpPr>
            <a:spLocks noGrp="1"/>
          </p:cNvSpPr>
          <p:nvPr>
            <p:ph type="sldNum" sz="quarter" idx="12"/>
          </p:nvPr>
        </p:nvSpPr>
        <p:spPr/>
        <p:txBody>
          <a:bodyPr/>
          <a:lstStyle/>
          <a:p>
            <a:fld id="{5130DDCD-DF17-4CD5-9B48-B6036B0A6B61}" type="slidenum">
              <a:rPr lang="nl-NL" smtClean="0"/>
              <a:t>4</a:t>
            </a:fld>
            <a:endParaRPr lang="nl-NL"/>
          </a:p>
        </p:txBody>
      </p:sp>
    </p:spTree>
    <p:extLst>
      <p:ext uri="{BB962C8B-B14F-4D97-AF65-F5344CB8AC3E}">
        <p14:creationId xmlns:p14="http://schemas.microsoft.com/office/powerpoint/2010/main" val="400125633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Tijdelijke aanduiding voor afbeelding 7"/>
          <p:cNvPicPr>
            <a:picLocks noGrp="1" noChangeAspect="1"/>
          </p:cNvPicPr>
          <p:nvPr>
            <p:ph type="pic" idx="1"/>
          </p:nvPr>
        </p:nvPicPr>
        <p:blipFill>
          <a:blip r:embed="rId3" cstate="print">
            <a:extLst>
              <a:ext uri="{28A0092B-C50C-407E-A947-70E740481C1C}">
                <a14:useLocalDpi xmlns:a14="http://schemas.microsoft.com/office/drawing/2010/main" val="0"/>
              </a:ext>
            </a:extLst>
          </a:blip>
          <a:srcRect l="606" r="606"/>
          <a:stretch>
            <a:fillRect/>
          </a:stretch>
        </p:blipFill>
        <p:spPr>
          <a:xfrm rot="-5400000">
            <a:off x="-2353961" y="2353959"/>
            <a:ext cx="6858002" cy="2150079"/>
          </a:xfrm>
        </p:spPr>
      </p:pic>
      <p:sp>
        <p:nvSpPr>
          <p:cNvPr id="6" name="Tijdelijke aanduiding voor tekst 5"/>
          <p:cNvSpPr>
            <a:spLocks noGrp="1"/>
          </p:cNvSpPr>
          <p:nvPr>
            <p:ph type="body" sz="half" idx="2"/>
          </p:nvPr>
        </p:nvSpPr>
        <p:spPr>
          <a:xfrm>
            <a:off x="2425959" y="354561"/>
            <a:ext cx="9517225" cy="6148873"/>
          </a:xfrm>
        </p:spPr>
        <p:txBody>
          <a:bodyPr>
            <a:normAutofit/>
          </a:bodyPr>
          <a:lstStyle/>
          <a:p>
            <a:endParaRPr lang="nl-NL" dirty="0" smtClean="0"/>
          </a:p>
          <a:p>
            <a:r>
              <a:rPr lang="nl-NL" sz="2800" b="1" i="1" dirty="0" smtClean="0"/>
              <a:t>Kennismaking </a:t>
            </a:r>
            <a:r>
              <a:rPr lang="nl-NL" sz="2800" b="1" i="1" dirty="0"/>
              <a:t>met regelgeving rond de verwerking van persoonsgegevens</a:t>
            </a:r>
          </a:p>
          <a:p>
            <a:r>
              <a:rPr lang="nl-NL" sz="2800" dirty="0" smtClean="0"/>
              <a:t>                  </a:t>
            </a:r>
          </a:p>
          <a:p>
            <a:r>
              <a:rPr lang="nl-NL" sz="2800" b="1" dirty="0" smtClean="0"/>
              <a:t>Begrippen</a:t>
            </a:r>
            <a:r>
              <a:rPr lang="nl-NL" sz="2800" dirty="0" smtClean="0"/>
              <a:t> in de Wbp:</a:t>
            </a:r>
          </a:p>
          <a:p>
            <a:r>
              <a:rPr lang="nl-NL" sz="2800" dirty="0" smtClean="0"/>
              <a:t>  Verwerken van persoonsgegevens</a:t>
            </a:r>
          </a:p>
          <a:p>
            <a:r>
              <a:rPr lang="nl-NL" sz="2800" dirty="0" smtClean="0"/>
              <a:t>  Verantwoordelijke</a:t>
            </a:r>
          </a:p>
          <a:p>
            <a:r>
              <a:rPr lang="nl-NL" sz="2800" dirty="0" smtClean="0"/>
              <a:t>  Bewerker ( als ‘juridische’ term )</a:t>
            </a:r>
          </a:p>
          <a:p>
            <a:r>
              <a:rPr lang="nl-NL" sz="2800" dirty="0" smtClean="0"/>
              <a:t>  Betrokkene</a:t>
            </a:r>
          </a:p>
          <a:p>
            <a:r>
              <a:rPr lang="nl-NL" sz="2800" dirty="0" smtClean="0"/>
              <a:t>  Autoriteit Persoonsgegevens als ‘toezichthouder’</a:t>
            </a:r>
            <a:endParaRPr lang="nl-NL" sz="2800" dirty="0"/>
          </a:p>
        </p:txBody>
      </p:sp>
      <p:sp>
        <p:nvSpPr>
          <p:cNvPr id="2" name="Tijdelijke aanduiding voor voettekst 1"/>
          <p:cNvSpPr>
            <a:spLocks noGrp="1"/>
          </p:cNvSpPr>
          <p:nvPr>
            <p:ph type="ftr" sz="quarter" idx="11"/>
          </p:nvPr>
        </p:nvSpPr>
        <p:spPr/>
        <p:txBody>
          <a:bodyPr/>
          <a:lstStyle/>
          <a:p>
            <a:endParaRPr lang="nl-NL" dirty="0" smtClean="0"/>
          </a:p>
          <a:p>
            <a:r>
              <a:rPr lang="nl-NL" dirty="0" smtClean="0"/>
              <a:t>Presentatie </a:t>
            </a:r>
            <a:r>
              <a:rPr lang="nl-NL" dirty="0"/>
              <a:t>15 mei 2017</a:t>
            </a:r>
          </a:p>
          <a:p>
            <a:endParaRPr lang="nl-NL" dirty="0"/>
          </a:p>
        </p:txBody>
      </p:sp>
      <p:sp>
        <p:nvSpPr>
          <p:cNvPr id="3" name="Tijdelijke aanduiding voor dianummer 2"/>
          <p:cNvSpPr>
            <a:spLocks noGrp="1"/>
          </p:cNvSpPr>
          <p:nvPr>
            <p:ph type="sldNum" sz="quarter" idx="12"/>
          </p:nvPr>
        </p:nvSpPr>
        <p:spPr/>
        <p:txBody>
          <a:bodyPr/>
          <a:lstStyle/>
          <a:p>
            <a:fld id="{5130DDCD-DF17-4CD5-9B48-B6036B0A6B61}" type="slidenum">
              <a:rPr lang="nl-NL" smtClean="0"/>
              <a:t>5</a:t>
            </a:fld>
            <a:endParaRPr lang="nl-NL"/>
          </a:p>
        </p:txBody>
      </p:sp>
    </p:spTree>
    <p:extLst>
      <p:ext uri="{BB962C8B-B14F-4D97-AF65-F5344CB8AC3E}">
        <p14:creationId xmlns:p14="http://schemas.microsoft.com/office/powerpoint/2010/main" val="104732122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Tijdelijke aanduiding voor afbeelding 7"/>
          <p:cNvPicPr>
            <a:picLocks noGrp="1" noChangeAspect="1"/>
          </p:cNvPicPr>
          <p:nvPr>
            <p:ph type="pic" idx="1"/>
          </p:nvPr>
        </p:nvPicPr>
        <p:blipFill>
          <a:blip r:embed="rId3" cstate="print">
            <a:extLst>
              <a:ext uri="{28A0092B-C50C-407E-A947-70E740481C1C}">
                <a14:useLocalDpi xmlns:a14="http://schemas.microsoft.com/office/drawing/2010/main" val="0"/>
              </a:ext>
            </a:extLst>
          </a:blip>
          <a:srcRect l="606" r="606"/>
          <a:stretch>
            <a:fillRect/>
          </a:stretch>
        </p:blipFill>
        <p:spPr>
          <a:xfrm rot="-5400000">
            <a:off x="-2349841" y="2349841"/>
            <a:ext cx="6858002" cy="2158315"/>
          </a:xfrm>
        </p:spPr>
      </p:pic>
      <p:sp>
        <p:nvSpPr>
          <p:cNvPr id="6" name="Tijdelijke aanduiding voor tekst 5"/>
          <p:cNvSpPr>
            <a:spLocks noGrp="1"/>
          </p:cNvSpPr>
          <p:nvPr>
            <p:ph type="body" sz="half" idx="2"/>
          </p:nvPr>
        </p:nvSpPr>
        <p:spPr>
          <a:xfrm>
            <a:off x="2425959" y="354561"/>
            <a:ext cx="9517225" cy="6148873"/>
          </a:xfrm>
        </p:spPr>
        <p:txBody>
          <a:bodyPr>
            <a:normAutofit/>
          </a:bodyPr>
          <a:lstStyle/>
          <a:p>
            <a:endParaRPr lang="nl-NL" dirty="0" smtClean="0"/>
          </a:p>
          <a:p>
            <a:r>
              <a:rPr lang="nl-NL" sz="2800" b="1" i="1" dirty="0" smtClean="0"/>
              <a:t>Kennismaking met regelgeving rond de verwerking van persoonsgegevens</a:t>
            </a:r>
            <a:endParaRPr lang="nl-NL" sz="2800" dirty="0" smtClean="0"/>
          </a:p>
          <a:p>
            <a:endParaRPr lang="nl-NL" sz="1800" dirty="0"/>
          </a:p>
          <a:p>
            <a:r>
              <a:rPr lang="nl-NL" sz="2800" b="1" dirty="0" smtClean="0"/>
              <a:t>Welke verplichtingen ‘verantwoordelijke’ ?</a:t>
            </a:r>
          </a:p>
          <a:p>
            <a:r>
              <a:rPr lang="nl-NL" sz="2800" dirty="0"/>
              <a:t> </a:t>
            </a:r>
            <a:r>
              <a:rPr lang="nl-NL" sz="2800" dirty="0" smtClean="0"/>
              <a:t> </a:t>
            </a:r>
            <a:r>
              <a:rPr lang="nl-NL" sz="2400" i="1" dirty="0" smtClean="0"/>
              <a:t>Alleen gegevens verwerken bij belang/doel en grondslag</a:t>
            </a:r>
          </a:p>
          <a:p>
            <a:r>
              <a:rPr lang="nl-NL" sz="2400" i="1" dirty="0" smtClean="0"/>
              <a:t>  Informatieplicht (actief en passief)</a:t>
            </a:r>
          </a:p>
          <a:p>
            <a:r>
              <a:rPr lang="nl-NL" sz="2400" i="1" dirty="0"/>
              <a:t> </a:t>
            </a:r>
            <a:r>
              <a:rPr lang="nl-NL" sz="2400" i="1" dirty="0" smtClean="0"/>
              <a:t> Meldingsplicht (van de verwerkingen)</a:t>
            </a:r>
          </a:p>
          <a:p>
            <a:r>
              <a:rPr lang="nl-NL" sz="2400" i="1" dirty="0"/>
              <a:t> </a:t>
            </a:r>
            <a:r>
              <a:rPr lang="nl-NL" sz="2400" i="1" dirty="0" smtClean="0"/>
              <a:t> Informatiebeveiligingsplicht (met meldplicht datalekken)</a:t>
            </a:r>
          </a:p>
          <a:p>
            <a:r>
              <a:rPr lang="nl-NL" sz="2400" i="1" dirty="0"/>
              <a:t> </a:t>
            </a:r>
            <a:r>
              <a:rPr lang="nl-NL" sz="2400" i="1" dirty="0" smtClean="0"/>
              <a:t> Bij gebruik ‘bewerker’ een ‘bewerkersovereenkomst’</a:t>
            </a:r>
          </a:p>
          <a:p>
            <a:r>
              <a:rPr lang="nl-NL" sz="2800" b="1" dirty="0" smtClean="0"/>
              <a:t>Welke rechten ‘betrokkenen’ ?</a:t>
            </a:r>
          </a:p>
          <a:p>
            <a:r>
              <a:rPr lang="nl-NL" sz="2800" b="1" dirty="0"/>
              <a:t> </a:t>
            </a:r>
            <a:r>
              <a:rPr lang="nl-NL" sz="2800" b="1" dirty="0" smtClean="0"/>
              <a:t> </a:t>
            </a:r>
            <a:r>
              <a:rPr lang="nl-NL" sz="2400" i="1" dirty="0" smtClean="0"/>
              <a:t>Recht op informatie, ‘inzage’, verwijdering of verbetering </a:t>
            </a:r>
          </a:p>
          <a:p>
            <a:r>
              <a:rPr lang="nl-NL" sz="2400" i="1" dirty="0"/>
              <a:t> </a:t>
            </a:r>
            <a:r>
              <a:rPr lang="nl-NL" sz="2400" i="1" dirty="0" smtClean="0"/>
              <a:t> en schadevergoeding</a:t>
            </a:r>
            <a:endParaRPr lang="nl-NL" sz="2400" b="1" i="1" dirty="0"/>
          </a:p>
        </p:txBody>
      </p:sp>
      <p:sp>
        <p:nvSpPr>
          <p:cNvPr id="2" name="Tijdelijke aanduiding voor voettekst 1"/>
          <p:cNvSpPr>
            <a:spLocks noGrp="1"/>
          </p:cNvSpPr>
          <p:nvPr>
            <p:ph type="ftr" sz="quarter" idx="11"/>
          </p:nvPr>
        </p:nvSpPr>
        <p:spPr/>
        <p:txBody>
          <a:bodyPr/>
          <a:lstStyle/>
          <a:p>
            <a:endParaRPr lang="nl-NL" dirty="0" smtClean="0">
              <a:solidFill>
                <a:prstClr val="black">
                  <a:tint val="75000"/>
                </a:prstClr>
              </a:solidFill>
            </a:endParaRPr>
          </a:p>
          <a:p>
            <a:r>
              <a:rPr lang="nl-NL" dirty="0" smtClean="0">
                <a:solidFill>
                  <a:prstClr val="black">
                    <a:tint val="75000"/>
                  </a:prstClr>
                </a:solidFill>
              </a:rPr>
              <a:t>Presentatie </a:t>
            </a:r>
            <a:r>
              <a:rPr lang="nl-NL" dirty="0">
                <a:solidFill>
                  <a:prstClr val="black">
                    <a:tint val="75000"/>
                  </a:prstClr>
                </a:solidFill>
              </a:rPr>
              <a:t>15 mei 2017</a:t>
            </a:r>
          </a:p>
          <a:p>
            <a:endParaRPr lang="nl-NL" dirty="0">
              <a:solidFill>
                <a:prstClr val="black">
                  <a:tint val="75000"/>
                </a:prstClr>
              </a:solidFill>
            </a:endParaRPr>
          </a:p>
        </p:txBody>
      </p:sp>
      <p:sp>
        <p:nvSpPr>
          <p:cNvPr id="3" name="Tijdelijke aanduiding voor dianummer 2"/>
          <p:cNvSpPr>
            <a:spLocks noGrp="1"/>
          </p:cNvSpPr>
          <p:nvPr>
            <p:ph type="sldNum" sz="quarter" idx="12"/>
          </p:nvPr>
        </p:nvSpPr>
        <p:spPr/>
        <p:txBody>
          <a:bodyPr/>
          <a:lstStyle/>
          <a:p>
            <a:fld id="{5130DDCD-DF17-4CD5-9B48-B6036B0A6B61}" type="slidenum">
              <a:rPr lang="nl-NL" smtClean="0">
                <a:solidFill>
                  <a:prstClr val="black">
                    <a:tint val="75000"/>
                  </a:prstClr>
                </a:solidFill>
              </a:rPr>
              <a:pPr/>
              <a:t>6</a:t>
            </a:fld>
            <a:endParaRPr lang="nl-NL">
              <a:solidFill>
                <a:prstClr val="black">
                  <a:tint val="75000"/>
                </a:prstClr>
              </a:solidFill>
            </a:endParaRPr>
          </a:p>
        </p:txBody>
      </p:sp>
    </p:spTree>
    <p:extLst>
      <p:ext uri="{BB962C8B-B14F-4D97-AF65-F5344CB8AC3E}">
        <p14:creationId xmlns:p14="http://schemas.microsoft.com/office/powerpoint/2010/main" val="323573421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Tijdelijke aanduiding voor afbeelding 7"/>
          <p:cNvPicPr>
            <a:picLocks noGrp="1" noChangeAspect="1"/>
          </p:cNvPicPr>
          <p:nvPr>
            <p:ph type="pic" idx="1"/>
          </p:nvPr>
        </p:nvPicPr>
        <p:blipFill>
          <a:blip r:embed="rId3" cstate="print">
            <a:extLst>
              <a:ext uri="{28A0092B-C50C-407E-A947-70E740481C1C}">
                <a14:useLocalDpi xmlns:a14="http://schemas.microsoft.com/office/drawing/2010/main" val="0"/>
              </a:ext>
            </a:extLst>
          </a:blip>
          <a:srcRect l="606" r="606"/>
          <a:stretch>
            <a:fillRect/>
          </a:stretch>
        </p:blipFill>
        <p:spPr>
          <a:xfrm rot="-5400000">
            <a:off x="-2349841" y="2349841"/>
            <a:ext cx="6858002" cy="2158315"/>
          </a:xfrm>
        </p:spPr>
      </p:pic>
      <p:sp>
        <p:nvSpPr>
          <p:cNvPr id="6" name="Tijdelijke aanduiding voor tekst 5"/>
          <p:cNvSpPr>
            <a:spLocks noGrp="1"/>
          </p:cNvSpPr>
          <p:nvPr>
            <p:ph type="body" sz="half" idx="2"/>
          </p:nvPr>
        </p:nvSpPr>
        <p:spPr>
          <a:xfrm>
            <a:off x="2425959" y="354561"/>
            <a:ext cx="9517225" cy="6148873"/>
          </a:xfrm>
        </p:spPr>
        <p:txBody>
          <a:bodyPr>
            <a:normAutofit/>
          </a:bodyPr>
          <a:lstStyle/>
          <a:p>
            <a:endParaRPr lang="nl-NL" dirty="0" smtClean="0"/>
          </a:p>
          <a:p>
            <a:r>
              <a:rPr lang="nl-NL" sz="2800" b="1" i="1" dirty="0" smtClean="0"/>
              <a:t>Nut en noodzaak van een bewerkersovereenkomst</a:t>
            </a:r>
            <a:endParaRPr lang="nl-NL" sz="2800" dirty="0" smtClean="0"/>
          </a:p>
          <a:p>
            <a:endParaRPr lang="nl-NL" sz="1800" dirty="0"/>
          </a:p>
          <a:p>
            <a:r>
              <a:rPr lang="nl-NL" sz="2800" dirty="0" smtClean="0"/>
              <a:t>Bij gebruik ‘bewerker’ een </a:t>
            </a:r>
            <a:r>
              <a:rPr lang="nl-NL" sz="2800" b="1" dirty="0" smtClean="0"/>
              <a:t>‘bewerkersovereenkomst’</a:t>
            </a:r>
          </a:p>
          <a:p>
            <a:r>
              <a:rPr lang="nl-NL" sz="2800" dirty="0" smtClean="0"/>
              <a:t>  </a:t>
            </a:r>
            <a:r>
              <a:rPr lang="nl-NL" sz="2800" b="1" dirty="0" smtClean="0"/>
              <a:t>Wat leg je vast (tussen opdrachtgever en webmaster) ?</a:t>
            </a:r>
          </a:p>
          <a:p>
            <a:r>
              <a:rPr lang="nl-NL" sz="2800" dirty="0"/>
              <a:t> </a:t>
            </a:r>
            <a:r>
              <a:rPr lang="nl-NL" sz="2800" dirty="0" smtClean="0"/>
              <a:t> </a:t>
            </a:r>
            <a:r>
              <a:rPr lang="nl-NL" sz="2400" i="1" dirty="0" smtClean="0"/>
              <a:t>Doeleinden van het gebruik van de gegevensverwerking </a:t>
            </a:r>
          </a:p>
          <a:p>
            <a:r>
              <a:rPr lang="nl-NL" sz="2400" i="1" dirty="0"/>
              <a:t> </a:t>
            </a:r>
            <a:r>
              <a:rPr lang="nl-NL" sz="2400" i="1" dirty="0" smtClean="0"/>
              <a:t> Welke categorieën van personen en soorten van gegevens</a:t>
            </a:r>
          </a:p>
          <a:p>
            <a:r>
              <a:rPr lang="nl-NL" sz="2400" b="1" i="1" dirty="0"/>
              <a:t> </a:t>
            </a:r>
            <a:r>
              <a:rPr lang="nl-NL" sz="2400" b="1" i="1" dirty="0" smtClean="0"/>
              <a:t> </a:t>
            </a:r>
            <a:r>
              <a:rPr lang="nl-NL" sz="2400" i="1" dirty="0" smtClean="0"/>
              <a:t>Wie is de ‘verantwoordelijke’</a:t>
            </a:r>
          </a:p>
          <a:p>
            <a:r>
              <a:rPr lang="nl-NL" sz="2400" i="1" dirty="0"/>
              <a:t> </a:t>
            </a:r>
            <a:r>
              <a:rPr lang="nl-NL" sz="2400" i="1" dirty="0" smtClean="0"/>
              <a:t> Overeengekomen ‘beveiligingsmaatregelen</a:t>
            </a:r>
            <a:r>
              <a:rPr lang="nl-NL" sz="2400" i="1" dirty="0" smtClean="0"/>
              <a:t>’ bewerker</a:t>
            </a:r>
            <a:endParaRPr lang="nl-NL" sz="2400" i="1" dirty="0" smtClean="0"/>
          </a:p>
          <a:p>
            <a:r>
              <a:rPr lang="nl-NL" sz="2400" i="1" dirty="0"/>
              <a:t> </a:t>
            </a:r>
            <a:r>
              <a:rPr lang="nl-NL" sz="2400" i="1" dirty="0" smtClean="0"/>
              <a:t> Melden van een ‘datalek’ (bij de ‘opdrachtgever’)</a:t>
            </a:r>
          </a:p>
          <a:p>
            <a:r>
              <a:rPr lang="nl-NL" sz="2400" i="1" dirty="0"/>
              <a:t> </a:t>
            </a:r>
            <a:r>
              <a:rPr lang="nl-NL" sz="2400" i="1" dirty="0" smtClean="0"/>
              <a:t> </a:t>
            </a:r>
            <a:r>
              <a:rPr lang="nl-NL" sz="2400" i="1" dirty="0" smtClean="0"/>
              <a:t>N</a:t>
            </a:r>
            <a:r>
              <a:rPr lang="nl-NL" sz="2400" i="1" dirty="0" smtClean="0"/>
              <a:t>a </a:t>
            </a:r>
            <a:r>
              <a:rPr lang="nl-NL" sz="2400" i="1" dirty="0" smtClean="0"/>
              <a:t>beëindiging van het werk </a:t>
            </a:r>
            <a:r>
              <a:rPr lang="nl-NL" sz="2400" i="1" dirty="0" smtClean="0"/>
              <a:t>‘overdragen’ van </a:t>
            </a:r>
            <a:r>
              <a:rPr lang="nl-NL" sz="2400" i="1" dirty="0" smtClean="0"/>
              <a:t>de gegevens</a:t>
            </a:r>
          </a:p>
          <a:p>
            <a:r>
              <a:rPr lang="nl-NL" sz="2800" dirty="0"/>
              <a:t> </a:t>
            </a:r>
            <a:r>
              <a:rPr lang="nl-NL" sz="2800" dirty="0" smtClean="0"/>
              <a:t> </a:t>
            </a:r>
            <a:endParaRPr lang="nl-NL" sz="2800" i="1" dirty="0"/>
          </a:p>
        </p:txBody>
      </p:sp>
      <p:sp>
        <p:nvSpPr>
          <p:cNvPr id="2" name="Tijdelijke aanduiding voor voettekst 1"/>
          <p:cNvSpPr>
            <a:spLocks noGrp="1"/>
          </p:cNvSpPr>
          <p:nvPr>
            <p:ph type="ftr" sz="quarter" idx="11"/>
          </p:nvPr>
        </p:nvSpPr>
        <p:spPr/>
        <p:txBody>
          <a:bodyPr/>
          <a:lstStyle/>
          <a:p>
            <a:endParaRPr lang="nl-NL" dirty="0" smtClean="0">
              <a:solidFill>
                <a:prstClr val="black">
                  <a:tint val="75000"/>
                </a:prstClr>
              </a:solidFill>
            </a:endParaRPr>
          </a:p>
          <a:p>
            <a:r>
              <a:rPr lang="nl-NL" dirty="0" smtClean="0">
                <a:solidFill>
                  <a:prstClr val="black">
                    <a:tint val="75000"/>
                  </a:prstClr>
                </a:solidFill>
              </a:rPr>
              <a:t>Presentatie </a:t>
            </a:r>
            <a:r>
              <a:rPr lang="nl-NL" dirty="0">
                <a:solidFill>
                  <a:prstClr val="black">
                    <a:tint val="75000"/>
                  </a:prstClr>
                </a:solidFill>
              </a:rPr>
              <a:t>15 mei 2017</a:t>
            </a:r>
          </a:p>
          <a:p>
            <a:endParaRPr lang="nl-NL" dirty="0">
              <a:solidFill>
                <a:prstClr val="black">
                  <a:tint val="75000"/>
                </a:prstClr>
              </a:solidFill>
            </a:endParaRPr>
          </a:p>
        </p:txBody>
      </p:sp>
      <p:sp>
        <p:nvSpPr>
          <p:cNvPr id="3" name="Tijdelijke aanduiding voor dianummer 2"/>
          <p:cNvSpPr>
            <a:spLocks noGrp="1"/>
          </p:cNvSpPr>
          <p:nvPr>
            <p:ph type="sldNum" sz="quarter" idx="12"/>
          </p:nvPr>
        </p:nvSpPr>
        <p:spPr/>
        <p:txBody>
          <a:bodyPr/>
          <a:lstStyle/>
          <a:p>
            <a:fld id="{5130DDCD-DF17-4CD5-9B48-B6036B0A6B61}" type="slidenum">
              <a:rPr lang="nl-NL" smtClean="0">
                <a:solidFill>
                  <a:prstClr val="black">
                    <a:tint val="75000"/>
                  </a:prstClr>
                </a:solidFill>
              </a:rPr>
              <a:pPr/>
              <a:t>7</a:t>
            </a:fld>
            <a:endParaRPr lang="nl-NL">
              <a:solidFill>
                <a:prstClr val="black">
                  <a:tint val="75000"/>
                </a:prstClr>
              </a:solidFill>
            </a:endParaRPr>
          </a:p>
        </p:txBody>
      </p:sp>
    </p:spTree>
    <p:extLst>
      <p:ext uri="{BB962C8B-B14F-4D97-AF65-F5344CB8AC3E}">
        <p14:creationId xmlns:p14="http://schemas.microsoft.com/office/powerpoint/2010/main" val="341133085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Tijdelijke aanduiding voor afbeelding 7"/>
          <p:cNvPicPr>
            <a:picLocks noGrp="1" noChangeAspect="1"/>
          </p:cNvPicPr>
          <p:nvPr>
            <p:ph type="pic" idx="1"/>
          </p:nvPr>
        </p:nvPicPr>
        <p:blipFill>
          <a:blip r:embed="rId3" cstate="print">
            <a:extLst>
              <a:ext uri="{28A0092B-C50C-407E-A947-70E740481C1C}">
                <a14:useLocalDpi xmlns:a14="http://schemas.microsoft.com/office/drawing/2010/main" val="0"/>
              </a:ext>
            </a:extLst>
          </a:blip>
          <a:srcRect l="606" r="606"/>
          <a:stretch>
            <a:fillRect/>
          </a:stretch>
        </p:blipFill>
        <p:spPr>
          <a:xfrm rot="-5400000">
            <a:off x="-2349841" y="2349841"/>
            <a:ext cx="6858002" cy="2158315"/>
          </a:xfrm>
        </p:spPr>
      </p:pic>
      <p:sp>
        <p:nvSpPr>
          <p:cNvPr id="6" name="Tijdelijke aanduiding voor tekst 5"/>
          <p:cNvSpPr>
            <a:spLocks noGrp="1"/>
          </p:cNvSpPr>
          <p:nvPr>
            <p:ph type="body" sz="half" idx="2"/>
          </p:nvPr>
        </p:nvSpPr>
        <p:spPr>
          <a:xfrm>
            <a:off x="2425959" y="354561"/>
            <a:ext cx="9517225" cy="6148873"/>
          </a:xfrm>
        </p:spPr>
        <p:txBody>
          <a:bodyPr>
            <a:normAutofit/>
          </a:bodyPr>
          <a:lstStyle/>
          <a:p>
            <a:endParaRPr lang="nl-NL" dirty="0" smtClean="0"/>
          </a:p>
          <a:p>
            <a:r>
              <a:rPr lang="nl-NL" sz="2800" b="1" i="1" dirty="0" smtClean="0"/>
              <a:t>Nut en </a:t>
            </a:r>
            <a:r>
              <a:rPr lang="nl-NL" sz="2800" b="1" i="1" dirty="0"/>
              <a:t>noodzaak van een bewerkersovereenkomst</a:t>
            </a:r>
          </a:p>
          <a:p>
            <a:endParaRPr lang="nl-NL" sz="2800" dirty="0" smtClean="0"/>
          </a:p>
          <a:p>
            <a:r>
              <a:rPr lang="nl-NL" sz="2800" dirty="0" smtClean="0"/>
              <a:t>Bij gebruik ‘bewerker’ een </a:t>
            </a:r>
            <a:r>
              <a:rPr lang="nl-NL" sz="2800" b="1" dirty="0" smtClean="0"/>
              <a:t>‘bewerkersovereenkomst’</a:t>
            </a:r>
            <a:endParaRPr lang="nl-NL" sz="2800" dirty="0" smtClean="0"/>
          </a:p>
          <a:p>
            <a:r>
              <a:rPr lang="nl-NL" sz="2800" b="1" dirty="0" smtClean="0"/>
              <a:t>Wat leg je eventueel vast ?</a:t>
            </a:r>
          </a:p>
          <a:p>
            <a:r>
              <a:rPr lang="nl-NL" sz="2800" i="1" dirty="0" smtClean="0"/>
              <a:t>  </a:t>
            </a:r>
            <a:r>
              <a:rPr lang="nl-NL" sz="2400" i="1" dirty="0" smtClean="0"/>
              <a:t>Bijzondere persoonsgegevens (zoals gezondheid)</a:t>
            </a:r>
          </a:p>
          <a:p>
            <a:r>
              <a:rPr lang="nl-NL" sz="2400" i="1" dirty="0"/>
              <a:t> </a:t>
            </a:r>
            <a:r>
              <a:rPr lang="nl-NL" sz="2400" i="1" dirty="0" smtClean="0"/>
              <a:t> ´Gevoelige gegevens´ (zoals financiële gegevens)</a:t>
            </a:r>
          </a:p>
          <a:p>
            <a:r>
              <a:rPr lang="nl-NL" sz="2400" i="1" dirty="0"/>
              <a:t> </a:t>
            </a:r>
            <a:r>
              <a:rPr lang="nl-NL" sz="2400" i="1" dirty="0" smtClean="0"/>
              <a:t> Boeteclausule ?</a:t>
            </a:r>
          </a:p>
          <a:p>
            <a:r>
              <a:rPr lang="nl-NL" sz="2400" i="1" dirty="0"/>
              <a:t> </a:t>
            </a:r>
            <a:r>
              <a:rPr lang="nl-NL" sz="2400" i="1" dirty="0" smtClean="0"/>
              <a:t> Audits door de ‘opdrachtgever’</a:t>
            </a:r>
          </a:p>
          <a:p>
            <a:r>
              <a:rPr lang="nl-NL" sz="2400" i="1" dirty="0"/>
              <a:t> </a:t>
            </a:r>
            <a:r>
              <a:rPr lang="nl-NL" sz="2400" i="1" dirty="0" smtClean="0"/>
              <a:t> Afhandeling van verzoeken om ‘inzage’ door betrokkene</a:t>
            </a:r>
          </a:p>
          <a:p>
            <a:r>
              <a:rPr lang="nl-NL" sz="2400" i="1" dirty="0"/>
              <a:t> </a:t>
            </a:r>
            <a:r>
              <a:rPr lang="nl-NL" sz="2400" i="1" dirty="0" smtClean="0"/>
              <a:t> Medewerking aan ‘opdrachtgever’ bij onderzoek door AP</a:t>
            </a:r>
            <a:endParaRPr lang="nl-NL" sz="2400" i="1" dirty="0"/>
          </a:p>
        </p:txBody>
      </p:sp>
      <p:sp>
        <p:nvSpPr>
          <p:cNvPr id="2" name="Tijdelijke aanduiding voor voettekst 1"/>
          <p:cNvSpPr>
            <a:spLocks noGrp="1"/>
          </p:cNvSpPr>
          <p:nvPr>
            <p:ph type="ftr" sz="quarter" idx="11"/>
          </p:nvPr>
        </p:nvSpPr>
        <p:spPr/>
        <p:txBody>
          <a:bodyPr/>
          <a:lstStyle/>
          <a:p>
            <a:endParaRPr lang="nl-NL" dirty="0" smtClean="0">
              <a:solidFill>
                <a:prstClr val="black">
                  <a:tint val="75000"/>
                </a:prstClr>
              </a:solidFill>
            </a:endParaRPr>
          </a:p>
          <a:p>
            <a:r>
              <a:rPr lang="nl-NL" dirty="0" smtClean="0">
                <a:solidFill>
                  <a:prstClr val="black">
                    <a:tint val="75000"/>
                  </a:prstClr>
                </a:solidFill>
              </a:rPr>
              <a:t>Presentatie </a:t>
            </a:r>
            <a:r>
              <a:rPr lang="nl-NL" dirty="0">
                <a:solidFill>
                  <a:prstClr val="black">
                    <a:tint val="75000"/>
                  </a:prstClr>
                </a:solidFill>
              </a:rPr>
              <a:t>15 mei 2017</a:t>
            </a:r>
          </a:p>
          <a:p>
            <a:endParaRPr lang="nl-NL" dirty="0">
              <a:solidFill>
                <a:prstClr val="black">
                  <a:tint val="75000"/>
                </a:prstClr>
              </a:solidFill>
            </a:endParaRPr>
          </a:p>
        </p:txBody>
      </p:sp>
      <p:sp>
        <p:nvSpPr>
          <p:cNvPr id="3" name="Tijdelijke aanduiding voor dianummer 2"/>
          <p:cNvSpPr>
            <a:spLocks noGrp="1"/>
          </p:cNvSpPr>
          <p:nvPr>
            <p:ph type="sldNum" sz="quarter" idx="12"/>
          </p:nvPr>
        </p:nvSpPr>
        <p:spPr/>
        <p:txBody>
          <a:bodyPr/>
          <a:lstStyle/>
          <a:p>
            <a:fld id="{5130DDCD-DF17-4CD5-9B48-B6036B0A6B61}" type="slidenum">
              <a:rPr lang="nl-NL" smtClean="0">
                <a:solidFill>
                  <a:prstClr val="black">
                    <a:tint val="75000"/>
                  </a:prstClr>
                </a:solidFill>
              </a:rPr>
              <a:pPr/>
              <a:t>8</a:t>
            </a:fld>
            <a:endParaRPr lang="nl-NL">
              <a:solidFill>
                <a:prstClr val="black">
                  <a:tint val="75000"/>
                </a:prstClr>
              </a:solidFill>
            </a:endParaRPr>
          </a:p>
        </p:txBody>
      </p:sp>
    </p:spTree>
    <p:extLst>
      <p:ext uri="{BB962C8B-B14F-4D97-AF65-F5344CB8AC3E}">
        <p14:creationId xmlns:p14="http://schemas.microsoft.com/office/powerpoint/2010/main" val="310817173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Tijdelijke aanduiding voor afbeelding 7"/>
          <p:cNvPicPr>
            <a:picLocks noGrp="1" noChangeAspect="1"/>
          </p:cNvPicPr>
          <p:nvPr>
            <p:ph type="pic" idx="1"/>
          </p:nvPr>
        </p:nvPicPr>
        <p:blipFill>
          <a:blip r:embed="rId3" cstate="print">
            <a:extLst>
              <a:ext uri="{28A0092B-C50C-407E-A947-70E740481C1C}">
                <a14:useLocalDpi xmlns:a14="http://schemas.microsoft.com/office/drawing/2010/main" val="0"/>
              </a:ext>
            </a:extLst>
          </a:blip>
          <a:srcRect l="606" r="606"/>
          <a:stretch>
            <a:fillRect/>
          </a:stretch>
        </p:blipFill>
        <p:spPr>
          <a:xfrm rot="-5400000">
            <a:off x="-2349841" y="2349841"/>
            <a:ext cx="6858002" cy="2158315"/>
          </a:xfrm>
        </p:spPr>
      </p:pic>
      <p:sp>
        <p:nvSpPr>
          <p:cNvPr id="6" name="Tijdelijke aanduiding voor tekst 5"/>
          <p:cNvSpPr>
            <a:spLocks noGrp="1"/>
          </p:cNvSpPr>
          <p:nvPr>
            <p:ph type="body" sz="half" idx="2"/>
          </p:nvPr>
        </p:nvSpPr>
        <p:spPr>
          <a:xfrm>
            <a:off x="2425959" y="354561"/>
            <a:ext cx="9517225" cy="6148873"/>
          </a:xfrm>
        </p:spPr>
        <p:txBody>
          <a:bodyPr>
            <a:normAutofit/>
          </a:bodyPr>
          <a:lstStyle/>
          <a:p>
            <a:endParaRPr lang="nl-NL" dirty="0" smtClean="0"/>
          </a:p>
          <a:p>
            <a:r>
              <a:rPr lang="nl-NL" sz="2800" b="1" i="1" dirty="0" smtClean="0"/>
              <a:t>Nut en </a:t>
            </a:r>
            <a:r>
              <a:rPr lang="nl-NL" sz="2800" b="1" i="1" dirty="0"/>
              <a:t>noodzaak van een bewerkersovereenkomst</a:t>
            </a:r>
          </a:p>
          <a:p>
            <a:endParaRPr lang="nl-NL" sz="2800" dirty="0" smtClean="0"/>
          </a:p>
          <a:p>
            <a:r>
              <a:rPr lang="nl-NL" sz="2800" dirty="0" smtClean="0"/>
              <a:t>Bij gebruik ‘bewerker’ een </a:t>
            </a:r>
            <a:r>
              <a:rPr lang="nl-NL" sz="2800" b="1" dirty="0" smtClean="0"/>
              <a:t>‘bewerkersovereenkomst’</a:t>
            </a:r>
            <a:endParaRPr lang="nl-NL" sz="2800" dirty="0" smtClean="0"/>
          </a:p>
          <a:p>
            <a:r>
              <a:rPr lang="nl-NL" sz="2800" b="1" dirty="0" smtClean="0"/>
              <a:t>Hou rekening met :</a:t>
            </a:r>
          </a:p>
          <a:p>
            <a:r>
              <a:rPr lang="nl-NL" sz="2800" i="1" dirty="0" smtClean="0"/>
              <a:t>  </a:t>
            </a:r>
            <a:endParaRPr lang="nl-NL" sz="2800" i="1" dirty="0"/>
          </a:p>
          <a:p>
            <a:r>
              <a:rPr lang="nl-NL" sz="2800" i="1" dirty="0" smtClean="0"/>
              <a:t>  </a:t>
            </a:r>
            <a:r>
              <a:rPr lang="nl-NL" sz="2400" i="1" dirty="0" smtClean="0"/>
              <a:t>Opslaglocatie (hou rekening met EU regelgeving)</a:t>
            </a:r>
          </a:p>
          <a:p>
            <a:r>
              <a:rPr lang="nl-NL" sz="2400" i="1" dirty="0"/>
              <a:t> </a:t>
            </a:r>
            <a:r>
              <a:rPr lang="nl-NL" sz="2400" i="1" dirty="0" smtClean="0"/>
              <a:t> Ierland valt binnen </a:t>
            </a:r>
            <a:r>
              <a:rPr lang="nl-NL" sz="2400" i="1" dirty="0" smtClean="0"/>
              <a:t>EU (Ierland of Noord-Ierland)</a:t>
            </a:r>
            <a:endParaRPr lang="nl-NL" sz="2400" i="1" dirty="0" smtClean="0"/>
          </a:p>
          <a:p>
            <a:r>
              <a:rPr lang="nl-NL" sz="2400" i="1" dirty="0"/>
              <a:t> </a:t>
            </a:r>
            <a:r>
              <a:rPr lang="nl-NL" sz="2400" i="1" dirty="0" smtClean="0"/>
              <a:t> VS is geen veilig land, vandaar ´EU privacy </a:t>
            </a:r>
            <a:r>
              <a:rPr lang="nl-NL" sz="2400" i="1" dirty="0" err="1" smtClean="0"/>
              <a:t>Shield</a:t>
            </a:r>
            <a:r>
              <a:rPr lang="nl-NL" sz="2400" i="1" dirty="0" smtClean="0"/>
              <a:t>´ </a:t>
            </a:r>
            <a:endParaRPr lang="nl-NL" sz="2400" i="1" dirty="0"/>
          </a:p>
          <a:p>
            <a:r>
              <a:rPr lang="nl-NL" sz="2400" i="1" dirty="0" smtClean="0"/>
              <a:t>  in plaats van ´Safe </a:t>
            </a:r>
            <a:r>
              <a:rPr lang="nl-NL" sz="2400" i="1" dirty="0" err="1" smtClean="0"/>
              <a:t>Harbour</a:t>
            </a:r>
            <a:r>
              <a:rPr lang="nl-NL" sz="2400" i="1" dirty="0" smtClean="0"/>
              <a:t>´ principe</a:t>
            </a:r>
          </a:p>
          <a:p>
            <a:r>
              <a:rPr lang="nl-NL" sz="2400" i="1" dirty="0"/>
              <a:t> </a:t>
            </a:r>
            <a:r>
              <a:rPr lang="nl-NL" sz="2400" i="1" dirty="0" smtClean="0"/>
              <a:t> Anders gebruik maken ´modelovereenkomst´ </a:t>
            </a:r>
          </a:p>
          <a:p>
            <a:r>
              <a:rPr lang="nl-NL" sz="2800" i="1" dirty="0"/>
              <a:t> </a:t>
            </a:r>
            <a:r>
              <a:rPr lang="nl-NL" sz="2800" i="1" dirty="0" smtClean="0"/>
              <a:t> </a:t>
            </a:r>
          </a:p>
        </p:txBody>
      </p:sp>
      <p:sp>
        <p:nvSpPr>
          <p:cNvPr id="2" name="Tijdelijke aanduiding voor voettekst 1"/>
          <p:cNvSpPr>
            <a:spLocks noGrp="1"/>
          </p:cNvSpPr>
          <p:nvPr>
            <p:ph type="ftr" sz="quarter" idx="11"/>
          </p:nvPr>
        </p:nvSpPr>
        <p:spPr/>
        <p:txBody>
          <a:bodyPr/>
          <a:lstStyle/>
          <a:p>
            <a:endParaRPr lang="nl-NL" dirty="0" smtClean="0">
              <a:solidFill>
                <a:prstClr val="black">
                  <a:tint val="75000"/>
                </a:prstClr>
              </a:solidFill>
            </a:endParaRPr>
          </a:p>
          <a:p>
            <a:r>
              <a:rPr lang="nl-NL" dirty="0" smtClean="0">
                <a:solidFill>
                  <a:prstClr val="black">
                    <a:tint val="75000"/>
                  </a:prstClr>
                </a:solidFill>
              </a:rPr>
              <a:t>Presentatie </a:t>
            </a:r>
            <a:r>
              <a:rPr lang="nl-NL" dirty="0">
                <a:solidFill>
                  <a:prstClr val="black">
                    <a:tint val="75000"/>
                  </a:prstClr>
                </a:solidFill>
              </a:rPr>
              <a:t>15 mei 2017</a:t>
            </a:r>
          </a:p>
          <a:p>
            <a:endParaRPr lang="nl-NL" dirty="0">
              <a:solidFill>
                <a:prstClr val="black">
                  <a:tint val="75000"/>
                </a:prstClr>
              </a:solidFill>
            </a:endParaRPr>
          </a:p>
        </p:txBody>
      </p:sp>
      <p:sp>
        <p:nvSpPr>
          <p:cNvPr id="3" name="Tijdelijke aanduiding voor dianummer 2"/>
          <p:cNvSpPr>
            <a:spLocks noGrp="1"/>
          </p:cNvSpPr>
          <p:nvPr>
            <p:ph type="sldNum" sz="quarter" idx="12"/>
          </p:nvPr>
        </p:nvSpPr>
        <p:spPr/>
        <p:txBody>
          <a:bodyPr/>
          <a:lstStyle/>
          <a:p>
            <a:fld id="{5130DDCD-DF17-4CD5-9B48-B6036B0A6B61}" type="slidenum">
              <a:rPr lang="nl-NL" smtClean="0">
                <a:solidFill>
                  <a:prstClr val="black">
                    <a:tint val="75000"/>
                  </a:prstClr>
                </a:solidFill>
              </a:rPr>
              <a:pPr/>
              <a:t>9</a:t>
            </a:fld>
            <a:endParaRPr lang="nl-NL">
              <a:solidFill>
                <a:prstClr val="black">
                  <a:tint val="75000"/>
                </a:prstClr>
              </a:solidFill>
            </a:endParaRPr>
          </a:p>
        </p:txBody>
      </p:sp>
    </p:spTree>
    <p:extLst>
      <p:ext uri="{BB962C8B-B14F-4D97-AF65-F5344CB8AC3E}">
        <p14:creationId xmlns:p14="http://schemas.microsoft.com/office/powerpoint/2010/main" val="4070913572"/>
      </p:ext>
    </p:extLst>
  </p:cSld>
  <p:clrMapOvr>
    <a:masterClrMapping/>
  </p:clrMapOvr>
  <p:timing>
    <p:tnLst>
      <p:par>
        <p:cTn id="1" dur="indefinite" restart="never" nodeType="tmRoot"/>
      </p:par>
    </p:tnLst>
  </p:timing>
</p:sld>
</file>

<file path=ppt/theme/theme1.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451</TotalTime>
  <Words>1356</Words>
  <Application>Microsoft Office PowerPoint</Application>
  <PresentationFormat>Aangepast</PresentationFormat>
  <Paragraphs>257</Paragraphs>
  <Slides>18</Slides>
  <Notes>16</Notes>
  <HiddenSlides>0</HiddenSlides>
  <MMClips>0</MMClips>
  <ScaleCrop>false</ScaleCrop>
  <HeadingPairs>
    <vt:vector size="4" baseType="variant">
      <vt:variant>
        <vt:lpstr>Thema</vt:lpstr>
      </vt:variant>
      <vt:variant>
        <vt:i4>1</vt:i4>
      </vt:variant>
      <vt:variant>
        <vt:lpstr>Diatitels</vt:lpstr>
      </vt:variant>
      <vt:variant>
        <vt:i4>18</vt:i4>
      </vt:variant>
    </vt:vector>
  </HeadingPairs>
  <TitlesOfParts>
    <vt:vector size="19" baseType="lpstr">
      <vt:lpstr>Kantoorthema</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Chris</dc:creator>
  <cp:lastModifiedBy>Reijmers, C.H.M. (Chris)</cp:lastModifiedBy>
  <cp:revision>52</cp:revision>
  <cp:lastPrinted>2017-05-14T20:38:22Z</cp:lastPrinted>
  <dcterms:created xsi:type="dcterms:W3CDTF">2015-07-09T08:08:40Z</dcterms:created>
  <dcterms:modified xsi:type="dcterms:W3CDTF">2017-05-15T09:05:48Z</dcterms:modified>
</cp:coreProperties>
</file>